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1ADEB4-9A5F-4DB0-90AA-D01081553BCC}">
          <p14:sldIdLst>
            <p14:sldId id="256"/>
            <p14:sldId id="257"/>
            <p14:sldId id="259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5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1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7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4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7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9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3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1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2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3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3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9FF2D-DB07-4CBA-8CDC-C7861057611A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33185-E871-43D0-86A3-1B3108F4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54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8516"/>
            <a:ext cx="9144000" cy="8665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Sheet Resistance Measurements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51883"/>
            <a:ext cx="9144000" cy="1655762"/>
          </a:xfrm>
        </p:spPr>
        <p:txBody>
          <a:bodyPr/>
          <a:lstStyle/>
          <a:p>
            <a:r>
              <a:rPr lang="en-US" dirty="0" smtClean="0"/>
              <a:t>Jacob Christy &amp; Mitch </a:t>
            </a:r>
            <a:r>
              <a:rPr lang="en-US" dirty="0" err="1" smtClean="0"/>
              <a:t>Frand</a:t>
            </a:r>
            <a:endParaRPr lang="en-US" dirty="0" smtClean="0"/>
          </a:p>
          <a:p>
            <a:r>
              <a:rPr lang="en-US" dirty="0" smtClean="0"/>
              <a:t>06/28/2017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955" y="1465030"/>
            <a:ext cx="4824089" cy="298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4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Sheet Resistance Measurements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0235"/>
            <a:ext cx="10515600" cy="4351338"/>
          </a:xfrm>
        </p:spPr>
        <p:txBody>
          <a:bodyPr/>
          <a:lstStyle/>
          <a:p>
            <a:r>
              <a:rPr lang="en-US" dirty="0" smtClean="0"/>
              <a:t>Current technique: </a:t>
            </a:r>
            <a:r>
              <a:rPr lang="en-US" dirty="0"/>
              <a:t>f</a:t>
            </a:r>
            <a:r>
              <a:rPr lang="en-US" dirty="0" smtClean="0"/>
              <a:t>our </a:t>
            </a:r>
            <a:r>
              <a:rPr lang="en-US" dirty="0"/>
              <a:t>w</a:t>
            </a:r>
            <a:r>
              <a:rPr lang="en-US" dirty="0" smtClean="0"/>
              <a:t>ire technique (Van der </a:t>
            </a:r>
            <a:r>
              <a:rPr lang="en-US" dirty="0" err="1" smtClean="0"/>
              <a:t>Pauw</a:t>
            </a:r>
            <a:r>
              <a:rPr lang="en-US" dirty="0" smtClean="0"/>
              <a:t>/Kelvin Sensing) on 3 separate ½” strips sampled from </a:t>
            </a:r>
            <a:r>
              <a:rPr lang="en-US" dirty="0" err="1" smtClean="0"/>
              <a:t>mylar</a:t>
            </a:r>
            <a:r>
              <a:rPr lang="en-US" dirty="0" smtClean="0"/>
              <a:t> batches.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18" y="2635798"/>
            <a:ext cx="7052732" cy="3829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557" y="2921548"/>
            <a:ext cx="262890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2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Sheet Resistance Measurements (cont.)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ρ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Error propagation relation:</a:t>
                </a:r>
              </a:p>
              <a:p>
                <a:pPr lvl="1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/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/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𝑊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/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/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/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sSubSup>
                              <m:sSub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/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/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bSup>
                          </m:den>
                        </m:f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685" y="1690687"/>
            <a:ext cx="4637116" cy="193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42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Measured Resistances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5999" y="1978025"/>
                <a:ext cx="5092931" cy="212846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Lot #149366-1:</a:t>
                </a:r>
              </a:p>
              <a:p>
                <a:pPr lvl="1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/>
                        </m:ctrlPr>
                      </m:sSubPr>
                      <m:e>
                        <m:r>
                          <a:rPr lang="en-US" b="0" i="1" smtClean="0"/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𝑚𝑒𝑎𝑠</m:t>
                        </m:r>
                      </m:sub>
                    </m:sSub>
                    <m:r>
                      <a:rPr lang="en-US" b="0" i="1" smtClean="0"/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0.7186</m:t>
                    </m:r>
                    <m:r>
                      <a:rPr lang="en-US" b="0" i="1" smtClean="0">
                        <a:ea typeface="Cambria Math" panose="02040503050406030204" pitchFamily="18" charset="0"/>
                      </a:rPr>
                      <m:t>±0.00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28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1" smtClean="0">
                            <a:ea typeface="Cambria Math" panose="02040503050406030204" pitchFamily="18" charset="0"/>
                          </a:rPr>
                          <m:t>Ω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𝑠𝑞</m:t>
                        </m:r>
                      </m:den>
                    </m:f>
                  </m:oMath>
                </a14:m>
                <a:endParaRPr lang="en-US" b="0" i="1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Lot #149366-2: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𝑚𝑒𝑎𝑠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0.8026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±0.00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31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𝑠𝑞</m:t>
                        </m:r>
                      </m:den>
                    </m:f>
                  </m:oMath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9" y="1978025"/>
                <a:ext cx="5092931" cy="2128462"/>
              </a:xfrm>
              <a:blipFill rotWithShape="0">
                <a:blip r:embed="rId2"/>
                <a:stretch>
                  <a:fillRect l="-2156" t="-6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990600" y="1978025"/>
                <a:ext cx="4232564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Lot #149366-1:</a:t>
                </a:r>
              </a:p>
              <a:p>
                <a:pPr lvl="1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/>
                        </m:ctrlPr>
                      </m:sSubPr>
                      <m:e>
                        <m:r>
                          <a:rPr lang="en-US" i="1" smtClean="0"/>
                          <m:t>𝑅</m:t>
                        </m:r>
                      </m:e>
                      <m:sub>
                        <m:r>
                          <a:rPr lang="en-US" i="1" smtClean="0"/>
                          <m:t>1</m:t>
                        </m:r>
                      </m:sub>
                    </m:sSub>
                    <m:r>
                      <a:rPr lang="en-US" i="1" smtClean="0"/>
                      <m:t>=17.7595</m:t>
                    </m:r>
                    <m:r>
                      <a:rPr lang="en-US" i="1" smtClean="0">
                        <a:ea typeface="Cambria Math" panose="02040503050406030204" pitchFamily="18" charset="0"/>
                      </a:rPr>
                      <m:t>±0.0035 </m:t>
                    </m:r>
                    <m:r>
                      <m:rPr>
                        <m:sty m:val="p"/>
                      </m:rPr>
                      <a:rPr lang="el-GR" i="1" smtClean="0"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i="1" dirty="0" smtClean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smtClean="0"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smtClean="0">
                        <a:ea typeface="Cambria Math" panose="02040503050406030204" pitchFamily="18" charset="0"/>
                      </a:rPr>
                      <m:t>=17.5098 ±0.0035 </m:t>
                    </m:r>
                    <m:r>
                      <m:rPr>
                        <m:sty m:val="p"/>
                      </m:rPr>
                      <a:rPr lang="el-GR" i="1" smtClean="0"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i="1" dirty="0" smtClean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smtClean="0"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ea typeface="Cambria Math" panose="02040503050406030204" pitchFamily="18" charset="0"/>
                      </a:rPr>
                      <m:t>=17.</m:t>
                    </m:r>
                    <m:r>
                      <a:rPr lang="en-US" i="1" smtClean="0">
                        <a:ea typeface="Cambria Math" panose="02040503050406030204" pitchFamily="18" charset="0"/>
                      </a:rPr>
                      <m:t>2122</m:t>
                    </m:r>
                    <m:r>
                      <a:rPr lang="en-US" i="1">
                        <a:ea typeface="Cambria Math" panose="02040503050406030204" pitchFamily="18" charset="0"/>
                      </a:rPr>
                      <m:t> ±0.0035 </m:t>
                    </m:r>
                    <m:r>
                      <m:rPr>
                        <m:sty m:val="p"/>
                      </m:rPr>
                      <a:rPr lang="el-GR" i="1"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i="1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smtClean="0">
                            <a:ea typeface="Cambria Math" panose="02040503050406030204" pitchFamily="18" charset="0"/>
                          </a:rPr>
                          <m:t>𝑎𝑣𝑔</m:t>
                        </m:r>
                      </m:sub>
                    </m:sSub>
                    <m:r>
                      <a:rPr lang="en-US" i="1">
                        <a:ea typeface="Cambria Math" panose="02040503050406030204" pitchFamily="18" charset="0"/>
                      </a:rPr>
                      <m:t>=17.</m:t>
                    </m:r>
                    <m:r>
                      <a:rPr lang="en-US" i="1" smtClean="0">
                        <a:ea typeface="Cambria Math" panose="02040503050406030204" pitchFamily="18" charset="0"/>
                      </a:rPr>
                      <m:t>4938</m:t>
                    </m:r>
                    <m:r>
                      <a:rPr lang="en-US" i="1">
                        <a:ea typeface="Cambria Math" panose="02040503050406030204" pitchFamily="18" charset="0"/>
                      </a:rPr>
                      <m:t> ±0.00</m:t>
                    </m:r>
                    <m:r>
                      <a:rPr lang="en-US" i="1" smtClean="0">
                        <a:ea typeface="Cambria Math" panose="02040503050406030204" pitchFamily="18" charset="0"/>
                      </a:rPr>
                      <m:t>20</m:t>
                    </m:r>
                    <m:r>
                      <a:rPr lang="en-US" i="1"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i="1" smtClean="0"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i="1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Lot #149366-2: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19.2068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±0.003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.5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±0.003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8949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±0.003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𝑎𝑣𝑔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9.5399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±0.00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78025"/>
                <a:ext cx="4232564" cy="4351338"/>
              </a:xfrm>
              <a:prstGeom prst="rect">
                <a:avLst/>
              </a:prstGeom>
              <a:blipFill rotWithShape="0">
                <a:blip r:embed="rId3"/>
                <a:stretch>
                  <a:fillRect l="-2017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6095998" y="4106487"/>
                <a:ext cx="4926677" cy="261337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Manufacturer’s specs give 0.857 </a:t>
                </a:r>
                <a:r>
                  <a:rPr lang="el-GR" dirty="0" smtClean="0"/>
                  <a:t>Ω</a:t>
                </a:r>
                <a:r>
                  <a:rPr lang="en-US" dirty="0" smtClean="0"/>
                  <a:t>/sq.</a:t>
                </a:r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8" y="4106487"/>
                <a:ext cx="4926677" cy="2613371"/>
              </a:xfrm>
              <a:prstGeom prst="rect">
                <a:avLst/>
              </a:prstGeom>
              <a:blipFill rotWithShape="0">
                <a:blip r:embed="rId4"/>
                <a:stretch>
                  <a:fillRect l="-2228" t="-39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37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63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Sheet Resistance Measurements</vt:lpstr>
      <vt:lpstr>Sheet Resistance Measurements (cont.)</vt:lpstr>
      <vt:lpstr>Sheet Resistance Measurements (cont.)</vt:lpstr>
      <vt:lpstr>Measured Resistances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Sheet Resistance Measurements</dc:title>
  <dc:creator>LArTPC</dc:creator>
  <cp:lastModifiedBy>LArTPC</cp:lastModifiedBy>
  <cp:revision>5</cp:revision>
  <dcterms:created xsi:type="dcterms:W3CDTF">2017-06-27T20:49:55Z</dcterms:created>
  <dcterms:modified xsi:type="dcterms:W3CDTF">2017-06-27T21:27:56Z</dcterms:modified>
</cp:coreProperties>
</file>