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94" r:id="rId3"/>
    <p:sldId id="315" r:id="rId4"/>
    <p:sldId id="322" r:id="rId5"/>
    <p:sldId id="333" r:id="rId6"/>
    <p:sldId id="301" r:id="rId7"/>
    <p:sldId id="323" r:id="rId8"/>
    <p:sldId id="302" r:id="rId9"/>
    <p:sldId id="317" r:id="rId10"/>
    <p:sldId id="318" r:id="rId11"/>
    <p:sldId id="321" r:id="rId12"/>
    <p:sldId id="259" r:id="rId13"/>
    <p:sldId id="295" r:id="rId14"/>
    <p:sldId id="305" r:id="rId15"/>
    <p:sldId id="307" r:id="rId16"/>
    <p:sldId id="304" r:id="rId17"/>
    <p:sldId id="309" r:id="rId18"/>
    <p:sldId id="271" r:id="rId19"/>
    <p:sldId id="277" r:id="rId20"/>
    <p:sldId id="298" r:id="rId21"/>
    <p:sldId id="316" r:id="rId22"/>
    <p:sldId id="300" r:id="rId23"/>
    <p:sldId id="308" r:id="rId24"/>
    <p:sldId id="33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BEBEB"/>
    <a:srgbClr val="065EE3"/>
    <a:srgbClr val="03D315"/>
    <a:srgbClr val="9BEEA2"/>
    <a:srgbClr val="FF3300"/>
    <a:srgbClr val="17C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F3F0-8397-4012-8C62-954709479BFC}" type="datetimeFigureOut">
              <a:rPr lang="en-US" smtClean="0"/>
              <a:t>6/10/2016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44EF1-49C9-47CB-A1CF-1E37B7E2CD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44EF1-49C9-47CB-A1CF-1E37B7E2CD2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07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44EF1-49C9-47CB-A1CF-1E37B7E2CD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1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44EF1-49C9-47CB-A1CF-1E37B7E2CD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8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4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28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82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96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4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0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8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1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7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AE463-2C40-4242-8C9E-3CA3AAAE63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1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120.png"/><Relationship Id="rId12" Type="http://schemas.openxmlformats.org/officeDocument/2006/relationships/image" Target="../media/image1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0.png"/><Relationship Id="rId4" Type="http://schemas.openxmlformats.org/officeDocument/2006/relationships/image" Target="../media/image9.png"/><Relationship Id="rId9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93" y="2484018"/>
            <a:ext cx="9144000" cy="1914987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405" y="3113903"/>
            <a:ext cx="7642653" cy="956724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Mu2e :</a:t>
            </a:r>
            <a:br>
              <a:rPr lang="en-US" sz="5400" dirty="0" smtClean="0"/>
            </a:br>
            <a:r>
              <a:rPr lang="en-US" sz="5400" dirty="0" smtClean="0"/>
              <a:t>10 Minutes in Questions</a:t>
            </a:r>
            <a:endParaRPr lang="en-US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409" y="4698286"/>
            <a:ext cx="4860234" cy="18905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Dan Ambrose</a:t>
            </a:r>
          </a:p>
          <a:p>
            <a:pPr>
              <a:defRPr/>
            </a:pPr>
            <a:r>
              <a:rPr lang="en-US" dirty="0"/>
              <a:t>University of </a:t>
            </a:r>
            <a:r>
              <a:rPr lang="en-US" dirty="0" smtClean="0"/>
              <a:t>Minnesota</a:t>
            </a:r>
          </a:p>
          <a:p>
            <a:pPr>
              <a:defRPr/>
            </a:pPr>
            <a:r>
              <a:rPr lang="en-US" dirty="0" smtClean="0"/>
              <a:t>New Perspectives</a:t>
            </a:r>
          </a:p>
          <a:p>
            <a:pPr>
              <a:defRPr/>
            </a:pPr>
            <a:r>
              <a:rPr lang="en-US" dirty="0" smtClean="0"/>
              <a:t>June 14, 2016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85" y="4698286"/>
            <a:ext cx="3343275" cy="1590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3" y="64668"/>
            <a:ext cx="91059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61784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318F4-74B9-D542-BDEE-A62A2924055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1" y="41010"/>
            <a:ext cx="9160933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That tail seemed to be getting close to the signal.</a:t>
            </a:r>
          </a:p>
          <a:p>
            <a:r>
              <a:rPr lang="en-US" dirty="0" smtClean="0"/>
              <a:t>You sure that isn’t a problem?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84400"/>
            <a:ext cx="4279900" cy="4140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033" y="2184400"/>
            <a:ext cx="4279900" cy="4140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17227" y="5181600"/>
            <a:ext cx="29641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Czarnecki, </a:t>
            </a:r>
            <a:r>
              <a:rPr lang="en-US" sz="1600" dirty="0" err="1" smtClean="0"/>
              <a:t>Tormo</a:t>
            </a:r>
            <a:r>
              <a:rPr lang="en-US" sz="1600" dirty="0" smtClean="0"/>
              <a:t>, Marciano</a:t>
            </a:r>
          </a:p>
          <a:p>
            <a:pPr algn="l"/>
            <a:r>
              <a:rPr lang="en-US" sz="1600" dirty="0" err="1" smtClean="0"/>
              <a:t>Phys.Rev</a:t>
            </a:r>
            <a:r>
              <a:rPr lang="en-US" sz="1600" dirty="0"/>
              <a:t>. D84 (2011) 013006 </a:t>
            </a:r>
          </a:p>
        </p:txBody>
      </p:sp>
      <p:sp>
        <p:nvSpPr>
          <p:cNvPr id="25" name="Content Placeholder 6"/>
          <p:cNvSpPr txBox="1">
            <a:spLocks/>
          </p:cNvSpPr>
          <p:nvPr/>
        </p:nvSpPr>
        <p:spPr>
          <a:xfrm>
            <a:off x="400664" y="1108042"/>
            <a:ext cx="82296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Tail of DIO falls as (E</a:t>
            </a:r>
            <a:r>
              <a:rPr lang="en-US" sz="2800" baseline="-25000" dirty="0" smtClean="0">
                <a:solidFill>
                  <a:schemeClr val="tx1"/>
                </a:solidFill>
              </a:rPr>
              <a:t>Endpoint </a:t>
            </a:r>
            <a:r>
              <a:rPr lang="en-US" sz="2800" dirty="0" smtClean="0">
                <a:solidFill>
                  <a:schemeClr val="tx1"/>
                </a:solidFill>
              </a:rPr>
              <a:t>– E</a:t>
            </a:r>
            <a:r>
              <a:rPr lang="en-US" sz="2800" baseline="-25000" dirty="0" smtClean="0">
                <a:solidFill>
                  <a:schemeClr val="tx1"/>
                </a:solidFill>
              </a:rPr>
              <a:t>e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r>
              <a:rPr lang="en-US" sz="2800" baseline="30000" dirty="0" smtClean="0">
                <a:solidFill>
                  <a:schemeClr val="tx1"/>
                </a:solidFill>
              </a:rPr>
              <a:t>5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Separation of ~few 100 </a:t>
            </a:r>
            <a:r>
              <a:rPr lang="en-US" sz="2800" dirty="0" err="1" smtClean="0">
                <a:solidFill>
                  <a:schemeClr val="tx1"/>
                </a:solidFill>
              </a:rPr>
              <a:t>keV</a:t>
            </a:r>
            <a:r>
              <a:rPr lang="en-US" sz="2800" dirty="0" smtClean="0">
                <a:solidFill>
                  <a:schemeClr val="tx1"/>
                </a:solidFill>
              </a:rPr>
              <a:t> for R</a:t>
            </a:r>
            <a:r>
              <a:rPr lang="en-US" sz="2800" baseline="-25000" dirty="0" smtClean="0">
                <a:solidFill>
                  <a:schemeClr val="tx1"/>
                </a:solidFill>
              </a:rPr>
              <a:t>μe</a:t>
            </a:r>
            <a:r>
              <a:rPr lang="en-US" sz="2800" dirty="0" smtClean="0">
                <a:solidFill>
                  <a:schemeClr val="tx1"/>
                </a:solidFill>
              </a:rPr>
              <a:t> = 10</a:t>
            </a:r>
            <a:r>
              <a:rPr lang="en-US" sz="2800" baseline="30000" dirty="0" smtClean="0">
                <a:solidFill>
                  <a:schemeClr val="tx1"/>
                </a:solidFill>
              </a:rPr>
              <a:t>-16</a:t>
            </a:r>
            <a:endParaRPr lang="en-US" sz="2800" baseline="30000" dirty="0">
              <a:solidFill>
                <a:schemeClr val="tx1"/>
              </a:solidFill>
            </a:endParaRPr>
          </a:p>
        </p:txBody>
      </p:sp>
      <p:sp>
        <p:nvSpPr>
          <p:cNvPr id="26" name="Notched Right Arrow 25"/>
          <p:cNvSpPr/>
          <p:nvPr/>
        </p:nvSpPr>
        <p:spPr bwMode="auto">
          <a:xfrm>
            <a:off x="4258729" y="4143137"/>
            <a:ext cx="2667000" cy="733663"/>
          </a:xfrm>
          <a:prstGeom prst="notchedRightArrow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Experimental </a:t>
            </a:r>
            <a:r>
              <a:rPr lang="en-US" dirty="0" smtClean="0">
                <a:solidFill>
                  <a:schemeClr val="bg1"/>
                </a:solidFill>
              </a:rPr>
              <a:t>ef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fects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56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uiExpand="1" build="p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61784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9266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Ok so maybe you could see it.  Still, what does it take to measure 2.5×10</a:t>
            </a:r>
            <a:r>
              <a:rPr lang="en-US" baseline="30000" dirty="0" smtClean="0"/>
              <a:t>-17</a:t>
            </a:r>
            <a:r>
              <a:rPr lang="en-US" dirty="0" smtClean="0"/>
              <a:t> </a:t>
            </a:r>
            <a:r>
              <a:rPr lang="en-US" dirty="0"/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AE463-2C40-4242-8C9E-3CA3AAAE63F5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112" y="2114958"/>
            <a:ext cx="7131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Stop 10</a:t>
            </a:r>
            <a:r>
              <a:rPr lang="en-US" sz="2800" baseline="30000" dirty="0" smtClean="0"/>
              <a:t>18 </a:t>
            </a:r>
            <a:r>
              <a:rPr lang="en-US" sz="2800" dirty="0" smtClean="0"/>
              <a:t>Muons in Aluminum stopping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Momentum resolution σ &lt; 180 </a:t>
            </a:r>
            <a:r>
              <a:rPr lang="en-US" sz="2800" dirty="0" err="1" smtClean="0"/>
              <a:t>keV</a:t>
            </a:r>
            <a:r>
              <a:rPr lang="en-US" sz="2800" dirty="0" smtClean="0"/>
              <a:t>/c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Reduce expected background to less than 1 event over full run period.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41734" y="4472447"/>
            <a:ext cx="7260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Tall tasks, but the accelerator and Mu2e have been designed to accomplish this.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08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" y="1052457"/>
            <a:ext cx="9105900" cy="24193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FBB2C-8C46-4C57-9A2E-A51168D8D48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0" y="-13749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dirty="0" smtClean="0"/>
              <a:t>What will the experiment look like?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04" y="1052457"/>
            <a:ext cx="2083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Production </a:t>
            </a:r>
            <a:r>
              <a:rPr lang="en-US" dirty="0" smtClean="0">
                <a:solidFill>
                  <a:srgbClr val="FF0000"/>
                </a:solidFill>
              </a:rPr>
              <a:t>Solenoid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303" y="1444384"/>
            <a:ext cx="1334015" cy="138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20329" y="3054210"/>
            <a:ext cx="194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Transport </a:t>
            </a:r>
            <a:r>
              <a:rPr lang="en-US" dirty="0">
                <a:solidFill>
                  <a:srgbClr val="FF0000"/>
                </a:solidFill>
              </a:rPr>
              <a:t>Solenoid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067842" y="3002260"/>
            <a:ext cx="1791730" cy="148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99868" y="1524775"/>
            <a:ext cx="1791730" cy="148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8859" y="1250120"/>
            <a:ext cx="1873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Detector </a:t>
            </a:r>
            <a:r>
              <a:rPr lang="en-US" dirty="0">
                <a:solidFill>
                  <a:srgbClr val="FF0000"/>
                </a:solidFill>
              </a:rPr>
              <a:t>Solenoid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7615" y="3861257"/>
            <a:ext cx="8822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3 main components: Production Solenoid (PS), Transport Solenoid (TS), and Detector Solenoid (DS)</a:t>
            </a:r>
          </a:p>
          <a:p>
            <a:r>
              <a:rPr lang="en-US" sz="1400" dirty="0"/>
              <a:t>Experimental setup contained within vacuum space</a:t>
            </a:r>
          </a:p>
          <a:p>
            <a:r>
              <a:rPr lang="en-US" sz="1400" dirty="0"/>
              <a:t>Gradient magnetic field (4.6 T </a:t>
            </a:r>
            <a:r>
              <a:rPr lang="en-US" sz="1400" dirty="0">
                <a:sym typeface="Wingdings" panose="05000000000000000000" pitchFamily="2" charset="2"/>
              </a:rPr>
              <a:t> 1 T</a:t>
            </a:r>
            <a:r>
              <a:rPr lang="en-US" sz="1400" dirty="0"/>
              <a:t>) moves charged particles downstream</a:t>
            </a:r>
          </a:p>
          <a:p>
            <a:r>
              <a:rPr lang="en-US" sz="1400" dirty="0"/>
              <a:t>Step 1:</a:t>
            </a:r>
          </a:p>
          <a:p>
            <a:pPr lvl="1"/>
            <a:r>
              <a:rPr lang="en-US" sz="1400" dirty="0"/>
              <a:t>8 GeV proton beam hits tungsten target and produces </a:t>
            </a:r>
            <a:r>
              <a:rPr lang="en-US" sz="1400" dirty="0" err="1"/>
              <a:t>Pions</a:t>
            </a:r>
            <a:r>
              <a:rPr lang="en-US" sz="1400" dirty="0"/>
              <a:t> in PS</a:t>
            </a:r>
          </a:p>
          <a:p>
            <a:pPr lvl="1"/>
            <a:r>
              <a:rPr lang="en-US" sz="1400" dirty="0" err="1"/>
              <a:t>Pions</a:t>
            </a:r>
            <a:r>
              <a:rPr lang="en-US" sz="1400" dirty="0"/>
              <a:t> decaying into muons are pushed downstream towards TS</a:t>
            </a:r>
          </a:p>
          <a:p>
            <a:r>
              <a:rPr lang="en-US" sz="1400" dirty="0"/>
              <a:t>Step 2:</a:t>
            </a:r>
          </a:p>
          <a:p>
            <a:pPr lvl="1"/>
            <a:r>
              <a:rPr lang="en-US" sz="1400" dirty="0"/>
              <a:t>TS selects particles based on charge and momentum</a:t>
            </a:r>
          </a:p>
          <a:p>
            <a:pPr lvl="1"/>
            <a:r>
              <a:rPr lang="en-US" sz="1400" dirty="0"/>
              <a:t>TS collimators eliminate backgrounds</a:t>
            </a:r>
          </a:p>
          <a:p>
            <a:r>
              <a:rPr lang="en-US" sz="1400" dirty="0"/>
              <a:t>Step 3:</a:t>
            </a:r>
          </a:p>
          <a:p>
            <a:pPr lvl="1"/>
            <a:r>
              <a:rPr lang="en-US" sz="1400" dirty="0"/>
              <a:t>Muons are captured in Aluminum target foils</a:t>
            </a:r>
          </a:p>
          <a:p>
            <a:pPr lvl="1"/>
            <a:r>
              <a:rPr lang="en-US" sz="1400" dirty="0"/>
              <a:t>Conversion electron trajectories measured and validated in tracker and calorimeter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06297" y="3549445"/>
            <a:ext cx="411971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4800" y="3549445"/>
            <a:ext cx="35547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54960" y="337438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3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482"/>
            <a:ext cx="9144000" cy="1325563"/>
          </a:xfrm>
        </p:spPr>
        <p:txBody>
          <a:bodyPr/>
          <a:lstStyle/>
          <a:p>
            <a:r>
              <a:rPr lang="en-US" dirty="0" smtClean="0"/>
              <a:t>Do other beam particles get in the way?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51014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76" y="1020096"/>
            <a:ext cx="7017923" cy="4394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760779" y="5455218"/>
            <a:ext cx="5025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Almost all protons, unstopped muons, stopped and unstopped </a:t>
            </a:r>
            <a:r>
              <a:rPr lang="en-US" dirty="0" err="1" smtClean="0"/>
              <a:t>pions</a:t>
            </a:r>
            <a:r>
              <a:rPr lang="en-US" dirty="0" smtClean="0"/>
              <a:t> will be through the detector before observation window.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39444" y="54794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~20,000 muons per bunch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muons per second</a:t>
            </a:r>
          </a:p>
        </p:txBody>
      </p:sp>
    </p:spTree>
    <p:extLst>
      <p:ext uri="{BB962C8B-B14F-4D97-AF65-F5344CB8AC3E}">
        <p14:creationId xmlns:p14="http://schemas.microsoft.com/office/powerpoint/2010/main" val="5362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" name="Picture 9" descr="diocartoon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95" y="1175266"/>
            <a:ext cx="4762005" cy="330337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876800" y="1701800"/>
            <a:ext cx="3962400" cy="3556000"/>
            <a:chOff x="5715000" y="1295400"/>
            <a:chExt cx="2952415" cy="2641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1295400"/>
              <a:ext cx="2921000" cy="2641600"/>
            </a:xfrm>
            <a:prstGeom prst="rect">
              <a:avLst/>
            </a:prstGeom>
          </p:spPr>
        </p:pic>
        <p:sp>
          <p:nvSpPr>
            <p:cNvPr id="16" name="Dodecagon 15"/>
            <p:cNvSpPr/>
            <p:nvPr/>
          </p:nvSpPr>
          <p:spPr bwMode="auto">
            <a:xfrm rot="20700000">
              <a:off x="6484925" y="2057400"/>
              <a:ext cx="1143000" cy="1143000"/>
            </a:xfrm>
            <a:prstGeom prst="dodecagon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7" name="Right Triangle 16"/>
            <p:cNvSpPr/>
            <p:nvPr/>
          </p:nvSpPr>
          <p:spPr bwMode="auto">
            <a:xfrm rot="10800000">
              <a:off x="7753015" y="1559235"/>
              <a:ext cx="914400" cy="762000"/>
            </a:xfrm>
            <a:prstGeom prst="rtTriangl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100276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tracker is shaped like a long doughnut, that’s weird.</a:t>
            </a:r>
            <a:endParaRPr lang="en-US" dirty="0"/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 flipH="1">
            <a:off x="6526744" y="3339570"/>
            <a:ext cx="312039" cy="312039"/>
          </a:xfrm>
          <a:prstGeom prst="ellipse">
            <a:avLst/>
          </a:prstGeom>
          <a:solidFill>
            <a:srgbClr val="CCFFCC"/>
          </a:solidFill>
          <a:ln w="3810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438400" y="1981200"/>
            <a:ext cx="609600" cy="3048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4419600"/>
            <a:ext cx="2438400" cy="400110"/>
          </a:xfrm>
          <a:prstGeom prst="rect">
            <a:avLst/>
          </a:prstGeom>
          <a:solidFill>
            <a:schemeClr val="bg1"/>
          </a:solidFill>
          <a:ln>
            <a:solidFill>
              <a:srgbClr val="03D315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3D315"/>
                </a:solidFill>
              </a:rPr>
              <a:t>No hits in detector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43200" y="1600200"/>
            <a:ext cx="12192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096000" y="3505200"/>
            <a:ext cx="1219200" cy="1216152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795" y="5682916"/>
            <a:ext cx="4383064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Reconstructable</a:t>
            </a:r>
            <a:r>
              <a:rPr lang="en-US" sz="2000" dirty="0" smtClean="0">
                <a:solidFill>
                  <a:srgbClr val="0000FF"/>
                </a:solidFill>
              </a:rPr>
              <a:t> tracks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Momentum resolution σ &lt; 180 </a:t>
            </a:r>
            <a:r>
              <a:rPr lang="en-US" sz="2000" dirty="0" err="1" smtClean="0">
                <a:solidFill>
                  <a:srgbClr val="0000FF"/>
                </a:solidFill>
              </a:rPr>
              <a:t>keV</a:t>
            </a:r>
            <a:r>
              <a:rPr lang="en-US" sz="2000" dirty="0" smtClean="0">
                <a:solidFill>
                  <a:srgbClr val="0000FF"/>
                </a:solidFill>
              </a:rPr>
              <a:t>/c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043088" y="2869140"/>
            <a:ext cx="609600" cy="609600"/>
          </a:xfrm>
          <a:prstGeom prst="ellipse">
            <a:avLst/>
          </a:prstGeom>
          <a:noFill/>
          <a:ln w="38100" cap="flat" cmpd="sng" algn="ctr">
            <a:solidFill>
              <a:srgbClr val="03D3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5400000" flipH="1" flipV="1">
            <a:off x="3124200" y="2971800"/>
            <a:ext cx="2133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6200" y="4919681"/>
            <a:ext cx="3276600" cy="707886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6600"/>
                </a:solidFill>
              </a:rPr>
              <a:t>Some hits in detector.</a:t>
            </a:r>
          </a:p>
          <a:p>
            <a:pPr algn="l"/>
            <a:r>
              <a:rPr lang="en-US" sz="2000" dirty="0" smtClean="0">
                <a:solidFill>
                  <a:srgbClr val="FF6600"/>
                </a:solidFill>
              </a:rPr>
              <a:t>Tracks not </a:t>
            </a:r>
            <a:r>
              <a:rPr lang="en-US" sz="2000" dirty="0" err="1" smtClean="0">
                <a:solidFill>
                  <a:srgbClr val="FF6600"/>
                </a:solidFill>
              </a:rPr>
              <a:t>reconstructable</a:t>
            </a:r>
            <a:r>
              <a:rPr lang="en-US" sz="2000" dirty="0" smtClean="0">
                <a:solidFill>
                  <a:srgbClr val="FF6600"/>
                </a:solidFill>
              </a:rPr>
              <a:t>.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9200" y="5334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Beam’s-eye view of Tracker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 bwMode="auto">
          <a:xfrm>
            <a:off x="6629400" y="2743200"/>
            <a:ext cx="990600" cy="911352"/>
          </a:xfrm>
          <a:prstGeom prst="ellips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730624" y="1504890"/>
            <a:ext cx="636589" cy="2557523"/>
          </a:xfrm>
          <a:prstGeom prst="rect">
            <a:avLst/>
          </a:prstGeom>
          <a:solidFill>
            <a:srgbClr val="3366FF">
              <a:alpha val="4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5800" y="1509714"/>
            <a:ext cx="1902096" cy="2552699"/>
          </a:xfrm>
          <a:prstGeom prst="rect">
            <a:avLst/>
          </a:prstGeom>
          <a:solidFill>
            <a:srgbClr val="03D315">
              <a:alpha val="4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586038" y="1504890"/>
            <a:ext cx="1146444" cy="2559904"/>
          </a:xfrm>
          <a:prstGeom prst="rect">
            <a:avLst/>
          </a:prstGeom>
          <a:solidFill>
            <a:srgbClr val="FF6600">
              <a:alpha val="4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9144000" cy="1174617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3" y="-86328"/>
            <a:ext cx="9144000" cy="1325563"/>
          </a:xfrm>
        </p:spPr>
        <p:txBody>
          <a:bodyPr/>
          <a:lstStyle/>
          <a:p>
            <a:r>
              <a:rPr lang="en-US" dirty="0" smtClean="0"/>
              <a:t>Don’t you have to worry about those pesky cosmic rays?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23850" y="1589815"/>
            <a:ext cx="26670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CRV covers all of DS and half of TS</a:t>
            </a:r>
          </a:p>
          <a:p>
            <a:r>
              <a:rPr lang="en-US" dirty="0"/>
              <a:t>Without CRV, expect ~1 cosmic-ray-induced background event per </a:t>
            </a:r>
            <a:r>
              <a:rPr lang="en-US" dirty="0" smtClean="0"/>
              <a:t>day (99.99% net efficiency)</a:t>
            </a:r>
            <a:endParaRPr lang="en-US" dirty="0"/>
          </a:p>
          <a:p>
            <a:r>
              <a:rPr lang="en-US" dirty="0"/>
              <a:t>The CRV consists of 4 layers of scintillator strips with wavelength shifter and aluminum absorber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260943"/>
            <a:ext cx="5638800" cy="4972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5650" y="4093028"/>
            <a:ext cx="1508579" cy="75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04229" y="4114736"/>
            <a:ext cx="4130221" cy="2241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49427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9792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 you hope to see after the 3 Year Run?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15" t="9804" r="7244" b="2912"/>
          <a:stretch/>
        </p:blipFill>
        <p:spPr>
          <a:xfrm>
            <a:off x="580404" y="1066800"/>
            <a:ext cx="8001000" cy="49513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5867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Reconstructed e</a:t>
            </a:r>
            <a:r>
              <a:rPr lang="en-US" baseline="30000" dirty="0" smtClean="0"/>
              <a:t>-</a:t>
            </a:r>
            <a:r>
              <a:rPr lang="en-US" dirty="0" smtClean="0"/>
              <a:t> Momentum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1103397"/>
            <a:ext cx="3124200" cy="29649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Stopped μ: 5. 8 × 10</a:t>
            </a:r>
            <a:r>
              <a:rPr lang="en-US" sz="2000" baseline="30000" dirty="0" smtClean="0"/>
              <a:t>17</a:t>
            </a:r>
          </a:p>
          <a:p>
            <a:pPr algn="l"/>
            <a:endParaRPr lang="en-US" sz="2000" baseline="30000" dirty="0"/>
          </a:p>
          <a:p>
            <a:pPr algn="l"/>
            <a:r>
              <a:rPr lang="en-US" sz="2000" dirty="0" smtClean="0"/>
              <a:t>For R = 10</a:t>
            </a:r>
            <a:r>
              <a:rPr lang="en-US" sz="2000" baseline="30000" dirty="0" smtClean="0"/>
              <a:t>-16</a:t>
            </a:r>
          </a:p>
          <a:p>
            <a:pPr algn="l"/>
            <a:endParaRPr lang="en-US" sz="2000" baseline="30000" dirty="0"/>
          </a:p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baseline="-25000" dirty="0" smtClean="0">
                <a:solidFill>
                  <a:srgbClr val="FF0000"/>
                </a:solidFill>
              </a:rPr>
              <a:t>μe  </a:t>
            </a:r>
            <a:r>
              <a:rPr lang="en-US" sz="2000" dirty="0" smtClean="0">
                <a:solidFill>
                  <a:srgbClr val="FF0000"/>
                </a:solidFill>
              </a:rPr>
              <a:t>   = 3.94 ±  0.03</a:t>
            </a:r>
          </a:p>
          <a:p>
            <a:pPr algn="l"/>
            <a:r>
              <a:rPr lang="en-US" sz="2000" dirty="0" smtClean="0">
                <a:solidFill>
                  <a:srgbClr val="3366FF"/>
                </a:solidFill>
              </a:rPr>
              <a:t>N</a:t>
            </a:r>
            <a:r>
              <a:rPr lang="en-US" sz="2000" baseline="-25000" dirty="0" smtClean="0">
                <a:solidFill>
                  <a:srgbClr val="3366FF"/>
                </a:solidFill>
              </a:rPr>
              <a:t>DIO</a:t>
            </a:r>
            <a:r>
              <a:rPr lang="en-US" sz="2000" dirty="0" smtClean="0">
                <a:solidFill>
                  <a:srgbClr val="3366FF"/>
                </a:solidFill>
              </a:rPr>
              <a:t>   = 0.21 ± 0.09</a:t>
            </a:r>
          </a:p>
          <a:p>
            <a:r>
              <a:rPr lang="en-US" sz="2000" dirty="0" smtClean="0">
                <a:solidFill>
                  <a:srgbClr val="03D315"/>
                </a:solidFill>
              </a:rPr>
              <a:t>N</a:t>
            </a:r>
            <a:r>
              <a:rPr lang="en-US" sz="2000" baseline="-25000" dirty="0" smtClean="0">
                <a:solidFill>
                  <a:srgbClr val="03D315"/>
                </a:solidFill>
              </a:rPr>
              <a:t>Other</a:t>
            </a:r>
            <a:r>
              <a:rPr lang="en-US" sz="2000" dirty="0" smtClean="0">
                <a:solidFill>
                  <a:srgbClr val="03D315"/>
                </a:solidFill>
              </a:rPr>
              <a:t> = 0.16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 smtClean="0"/>
              <a:t>SES = (2.5 ± 0.1) </a:t>
            </a:r>
            <a:r>
              <a:rPr lang="en-US" sz="2000" dirty="0"/>
              <a:t>× 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-17</a:t>
            </a:r>
          </a:p>
          <a:p>
            <a:pPr algn="l"/>
            <a:r>
              <a:rPr lang="en-US" sz="20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3881735"/>
            <a:ext cx="252443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Errors are stat only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3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482"/>
            <a:ext cx="9144000" cy="1325563"/>
          </a:xfrm>
        </p:spPr>
        <p:txBody>
          <a:bodyPr/>
          <a:lstStyle/>
          <a:p>
            <a:r>
              <a:rPr lang="en-US" dirty="0" smtClean="0"/>
              <a:t>When is this all going to happen?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697" y="1158081"/>
            <a:ext cx="8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Construction is under way and </a:t>
            </a:r>
            <a:r>
              <a:rPr lang="en-US" sz="3200" smtClean="0"/>
              <a:t>our </a:t>
            </a:r>
            <a:r>
              <a:rPr lang="en-US" sz="3200" smtClean="0"/>
              <a:t>CD-3c </a:t>
            </a:r>
            <a:r>
              <a:rPr lang="en-US" sz="3200" dirty="0" smtClean="0"/>
              <a:t>review is happening right now in the HR.  </a:t>
            </a:r>
          </a:p>
          <a:p>
            <a:pPr algn="ctr"/>
            <a:r>
              <a:rPr lang="en-US" sz="3200" dirty="0" smtClean="0"/>
              <a:t>We expect to be taking data in 2021.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9" y="4671892"/>
            <a:ext cx="5461796" cy="179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94" y="2808109"/>
            <a:ext cx="3198726" cy="346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50" y="2677568"/>
            <a:ext cx="2497484" cy="2028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97" y="2727741"/>
            <a:ext cx="2710177" cy="19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901" y="-86497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62697"/>
            <a:ext cx="9157901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FBB2C-8C46-4C57-9A2E-A51168D8D48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4742" y="980303"/>
            <a:ext cx="7325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is a lot of excitement about theoretical model discrimination afforded with a 4 orders of magnitude improvement on muon conversion sensitivity.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Mu2e project has a design which will allow for a single event sensitivity of 2.5×10</a:t>
            </a:r>
            <a:r>
              <a:rPr lang="en-US" sz="2400" baseline="30000" dirty="0" smtClean="0"/>
              <a:t>-17</a:t>
            </a:r>
            <a:r>
              <a:rPr lang="en-US" sz="2400" dirty="0"/>
              <a:t>.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Mu2e will be taking data in 2021.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8331" y="3786476"/>
            <a:ext cx="7321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Gee, you sure ask a lot of questions, lets give some else a turn.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Questions?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80322"/>
            <a:ext cx="9144000" cy="2822713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324" y="2420178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FBB2C-8C46-4C57-9A2E-A51168D8D48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64696" y="4939748"/>
            <a:ext cx="2750654" cy="14166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383"/>
            <a:ext cx="9144000" cy="1325563"/>
          </a:xfrm>
        </p:spPr>
        <p:txBody>
          <a:bodyPr/>
          <a:lstStyle/>
          <a:p>
            <a:r>
              <a:rPr lang="en-US" dirty="0" smtClean="0"/>
              <a:t>What’s up with the Muon?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361" y="1957621"/>
            <a:ext cx="5283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1936:  Anderson and </a:t>
            </a:r>
            <a:r>
              <a:rPr lang="en-US" dirty="0" err="1"/>
              <a:t>Neddermeyer</a:t>
            </a:r>
            <a:r>
              <a:rPr lang="en-US" dirty="0"/>
              <a:t> discover the </a:t>
            </a:r>
            <a:r>
              <a:rPr lang="en-US" dirty="0" smtClean="0"/>
              <a:t>muon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231" y="1438867"/>
            <a:ext cx="2891003" cy="18711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4658" y="3738982"/>
            <a:ext cx="85752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are still unanswered mysteries surrounding the muon: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Anomalous magnetic dipole moment deviation from theory &gt; 3</a:t>
            </a:r>
            <a:r>
              <a:rPr lang="el-GR" sz="2000" dirty="0" smtClean="0"/>
              <a:t>σ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Quarks mix and Neutrinos mix.  Shouldn’t we expect charged Leptons to mix?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Charge Lepton Flavor Violation (CLFV)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9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4729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2211"/>
            <a:ext cx="9144000" cy="1325563"/>
          </a:xfrm>
        </p:spPr>
        <p:txBody>
          <a:bodyPr/>
          <a:lstStyle/>
          <a:p>
            <a:r>
              <a:rPr lang="en-US" dirty="0" smtClean="0"/>
              <a:t>The Mu2e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050" y="5211080"/>
            <a:ext cx="2808836" cy="14061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~200 </a:t>
            </a:r>
            <a:r>
              <a:rPr lang="en-US" dirty="0"/>
              <a:t>members</a:t>
            </a:r>
          </a:p>
          <a:p>
            <a:r>
              <a:rPr lang="en-US" dirty="0"/>
              <a:t>33 institutions</a:t>
            </a:r>
          </a:p>
          <a:p>
            <a:r>
              <a:rPr lang="en-US" dirty="0" smtClean="0"/>
              <a:t>4 countries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7" name="Picture 2" descr="http://mu2e.fnal.gov/images_v2/CollabPhoto2013Nov-13-0398-0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42" y="1049946"/>
            <a:ext cx="5987949" cy="398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03" y="5138076"/>
            <a:ext cx="1015653" cy="594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650" y="5769220"/>
            <a:ext cx="1018706" cy="655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355" y="5103041"/>
            <a:ext cx="1029200" cy="648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354" y="5777921"/>
            <a:ext cx="1029201" cy="6204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25" y="1063206"/>
            <a:ext cx="2268691" cy="34030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90" y="4628657"/>
            <a:ext cx="2995992" cy="175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6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11292" y="3657225"/>
            <a:ext cx="2844799" cy="1994964"/>
            <a:chOff x="50652" y="3854934"/>
            <a:chExt cx="2844799" cy="199496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52" y="3854934"/>
              <a:ext cx="2844799" cy="18564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4279" y="5327428"/>
              <a:ext cx="883195" cy="10508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2806302">
              <a:off x="1828597" y="5521961"/>
              <a:ext cx="580479" cy="136426"/>
            </a:xfrm>
            <a:prstGeom prst="rect">
              <a:avLst/>
            </a:prstGeom>
          </p:spPr>
        </p:pic>
        <p:cxnSp>
          <p:nvCxnSpPr>
            <p:cNvPr id="32" name="Straight Connector 31"/>
            <p:cNvCxnSpPr>
              <a:endCxn id="30" idx="3"/>
            </p:cNvCxnSpPr>
            <p:nvPr/>
          </p:nvCxnSpPr>
          <p:spPr>
            <a:xfrm>
              <a:off x="1812379" y="5379970"/>
              <a:ext cx="64259" cy="502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442160" y="5572899"/>
                  <a:ext cx="1717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160" y="5572899"/>
                  <a:ext cx="171778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1429" r="-96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1" y="922380"/>
            <a:ext cx="2844799" cy="18564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39" y="2122435"/>
            <a:ext cx="3279400" cy="19324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45675" y="1833441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Muon conversion in the field of a nucleus</a:t>
            </a:r>
            <a:endParaRPr lang="en-US" sz="1800" dirty="0">
              <a:solidFill>
                <a:schemeClr val="accent3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54859" y="2656613"/>
                <a:ext cx="3685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MEG: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5.7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9" y="2656613"/>
                <a:ext cx="3685176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653" t="-10769"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692092" y="4155984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SINDRUM-II:</a:t>
            </a: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9744" y="4511021"/>
            <a:ext cx="4250269" cy="44219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33754" y="3044705"/>
            <a:ext cx="2206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PRL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</a:rPr>
              <a:t>110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, 201801 (2013)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54391" y="4971860"/>
            <a:ext cx="189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EPJ C </a:t>
            </a:r>
            <a:r>
              <a:rPr lang="nl-NL" sz="1600" b="1" dirty="0">
                <a:solidFill>
                  <a:schemeClr val="accent6">
                    <a:lumMod val="50000"/>
                  </a:schemeClr>
                </a:solidFill>
              </a:rPr>
              <a:t>47</a:t>
            </a:r>
            <a:r>
              <a:rPr lang="nl-NL" sz="1600" dirty="0">
                <a:solidFill>
                  <a:schemeClr val="accent6">
                    <a:lumMod val="50000"/>
                  </a:schemeClr>
                </a:solidFill>
              </a:rPr>
              <a:t>, 337 (2006) 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85172" y="1412878"/>
                <a:ext cx="1486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𝑁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𝑒𝑁</m:t>
                      </m:r>
                    </m:oMath>
                  </m:oMathPara>
                </a14:m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72" y="1412878"/>
                <a:ext cx="148630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00" y="1019711"/>
                <a:ext cx="1197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𝛾</m:t>
                      </m:r>
                    </m:oMath>
                  </m:oMathPara>
                </a14:m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1019711"/>
                <a:ext cx="1197700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67148" y="5653776"/>
                <a:ext cx="46288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:r>
                  <a:rPr lang="en-US" sz="2000" dirty="0" smtClean="0"/>
                  <a:t>SINDRUM-I: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−12</m:t>
                        </m:r>
                      </m:sup>
                    </m:sSup>
                  </m:oMath>
                </a14:m>
                <a:endParaRPr lang="en-US" sz="2000" dirty="0" smtClean="0">
                  <a:sym typeface="Wingdings"/>
                </a:endParaRPr>
              </a:p>
              <a:p>
                <a:pPr lvl="1"/>
                <a:r>
                  <a:rPr lang="en-US" sz="1600" dirty="0" smtClean="0"/>
                  <a:t>                                    </a:t>
                </a:r>
                <a:r>
                  <a:rPr lang="en-US" sz="1600" dirty="0"/>
                  <a:t> </a:t>
                </a:r>
                <a:r>
                  <a:rPr lang="en-US" sz="1600" dirty="0" err="1">
                    <a:solidFill>
                      <a:schemeClr val="accent6">
                        <a:lumMod val="50000"/>
                      </a:schemeClr>
                    </a:solidFill>
                  </a:rPr>
                  <a:t>Nucl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. Phys., B </a:t>
                </a:r>
                <a:r>
                  <a:rPr lang="en-US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299</a:t>
                </a:r>
                <a:r>
                  <a:rPr lang="en-US" sz="1600" dirty="0">
                    <a:solidFill>
                      <a:schemeClr val="accent6">
                        <a:lumMod val="50000"/>
                      </a:schemeClr>
                    </a:solidFill>
                  </a:rPr>
                  <a:t>, 1 (1988)</a:t>
                </a:r>
                <a:endParaRPr lang="en-US" sz="1600" dirty="0">
                  <a:solidFill>
                    <a:schemeClr val="accent6">
                      <a:lumMod val="50000"/>
                    </a:schemeClr>
                  </a:solidFill>
                  <a:sym typeface="Wingding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148" y="5653776"/>
                <a:ext cx="4628896" cy="646331"/>
              </a:xfrm>
              <a:prstGeom prst="rect">
                <a:avLst/>
              </a:prstGeom>
              <a:blipFill rotWithShape="0">
                <a:blip r:embed="rId11"/>
                <a:stretch>
                  <a:fillRect t="-471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-7271" y="3794274"/>
                <a:ext cx="1338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𝑒𝑒𝑒</m:t>
                      </m:r>
                    </m:oMath>
                  </m:oMathPara>
                </a14:m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271" y="3794274"/>
                <a:ext cx="1338828" cy="461665"/>
              </a:xfrm>
              <a:prstGeom prst="rect">
                <a:avLst/>
              </a:prstGeom>
              <a:blipFill rotWithShape="0">
                <a:blip r:embed="rId1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8058" y="-179591"/>
            <a:ext cx="8424402" cy="1325563"/>
          </a:xfrm>
        </p:spPr>
        <p:txBody>
          <a:bodyPr/>
          <a:lstStyle/>
          <a:p>
            <a:r>
              <a:rPr lang="en-US" dirty="0" smtClean="0"/>
              <a:t>Current Worlds best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1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11459" r="6695" b="6379"/>
          <a:stretch/>
        </p:blipFill>
        <p:spPr>
          <a:xfrm>
            <a:off x="2698585" y="1629031"/>
            <a:ext cx="3812914" cy="45965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77000" y="4419600"/>
            <a:ext cx="1986798" cy="1752600"/>
            <a:chOff x="304800" y="4419600"/>
            <a:chExt cx="1986798" cy="1752600"/>
          </a:xfrm>
        </p:grpSpPr>
        <p:sp>
          <p:nvSpPr>
            <p:cNvPr id="11" name="Rectangle 10"/>
            <p:cNvSpPr/>
            <p:nvPr/>
          </p:nvSpPr>
          <p:spPr>
            <a:xfrm>
              <a:off x="304800" y="5029200"/>
              <a:ext cx="19867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/>
                <a:t>     </a:t>
              </a:r>
              <a:r>
                <a:rPr lang="en-US" sz="2800" dirty="0" err="1" smtClean="0"/>
                <a:t>μN→eN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4369" y="4419600"/>
              <a:ext cx="12976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 </a:t>
              </a:r>
              <a:r>
                <a:rPr lang="en-US" sz="2800" dirty="0" err="1" smtClean="0"/>
                <a:t>μ→eγ</a:t>
              </a:r>
              <a:r>
                <a:rPr lang="en-US" sz="2800" i="1" dirty="0"/>
                <a:t> </a:t>
              </a:r>
              <a:endParaRPr lang="en-US" sz="2800" i="1" dirty="0" smtClean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4411" y="5648980"/>
              <a:ext cx="18675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/>
                <a:t>     </a:t>
              </a:r>
              <a:r>
                <a:rPr lang="en-US" sz="2800" dirty="0" err="1" smtClean="0"/>
                <a:t>μ→eee</a:t>
              </a:r>
              <a:endParaRPr lang="en-US" sz="2800" dirty="0"/>
            </a:p>
          </p:txBody>
        </p:sp>
      </p:grpSp>
      <p:pic>
        <p:nvPicPr>
          <p:cNvPr id="17" name="Picture 16" descr="mu2e_magnetic_moment_pengu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17561"/>
            <a:ext cx="2599135" cy="1097239"/>
          </a:xfrm>
          <a:prstGeom prst="rect">
            <a:avLst/>
          </a:prstGeom>
          <a:noFill/>
        </p:spPr>
      </p:pic>
      <p:pic>
        <p:nvPicPr>
          <p:cNvPr id="18" name="Picture 6" descr="mu2e_four_ferm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5109" y="3037103"/>
            <a:ext cx="2505189" cy="118816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2400" y="2090004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Loops dominate for </a:t>
            </a:r>
            <a:r>
              <a:rPr lang="en-US" sz="2400" dirty="0" err="1" smtClean="0">
                <a:solidFill>
                  <a:srgbClr val="0000FF"/>
                </a:solidFill>
              </a:rPr>
              <a:t>κ</a:t>
            </a:r>
            <a:r>
              <a:rPr lang="en-US" sz="2400" dirty="0" smtClean="0">
                <a:solidFill>
                  <a:srgbClr val="0000FF"/>
                </a:solidFill>
              </a:rPr>
              <a:t> &lt;&lt; 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9127" y="2143899"/>
            <a:ext cx="232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3D315"/>
                </a:solidFill>
              </a:rPr>
              <a:t>Contact terms dominate for κ &gt;&gt; 1</a:t>
            </a:r>
            <a:endParaRPr lang="en-US" sz="2000" dirty="0">
              <a:solidFill>
                <a:srgbClr val="03D315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67162" y="6035068"/>
            <a:ext cx="4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κ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25" name="&quot;No&quot; Symbol 24"/>
          <p:cNvSpPr>
            <a:spLocks noChangeAspect="1"/>
          </p:cNvSpPr>
          <p:nvPr/>
        </p:nvSpPr>
        <p:spPr bwMode="auto">
          <a:xfrm>
            <a:off x="7360920" y="4343400"/>
            <a:ext cx="868680" cy="777240"/>
          </a:xfrm>
          <a:prstGeom prst="noSmoking">
            <a:avLst>
              <a:gd name="adj" fmla="val 6536"/>
            </a:avLst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80086" y="4382529"/>
            <a:ext cx="1986798" cy="1752600"/>
            <a:chOff x="304800" y="4419600"/>
            <a:chExt cx="1986798" cy="1752600"/>
          </a:xfrm>
        </p:grpSpPr>
        <p:sp>
          <p:nvSpPr>
            <p:cNvPr id="27" name="Rectangle 26"/>
            <p:cNvSpPr/>
            <p:nvPr/>
          </p:nvSpPr>
          <p:spPr>
            <a:xfrm>
              <a:off x="304800" y="5029200"/>
              <a:ext cx="19867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/>
                <a:t>     </a:t>
              </a:r>
              <a:r>
                <a:rPr lang="en-US" sz="2800" dirty="0" err="1" smtClean="0"/>
                <a:t>μN→eN</a:t>
              </a:r>
              <a:endParaRPr lang="en-US" sz="28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44369" y="4419600"/>
              <a:ext cx="12976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 </a:t>
              </a:r>
              <a:r>
                <a:rPr lang="en-US" sz="2800" dirty="0" err="1" smtClean="0"/>
                <a:t>μ→eγ</a:t>
              </a:r>
              <a:r>
                <a:rPr lang="en-US" sz="2800" i="1" dirty="0"/>
                <a:t> </a:t>
              </a:r>
              <a:endParaRPr lang="en-US" sz="2800" i="1" dirty="0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4411" y="5648980"/>
              <a:ext cx="18675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/>
                <a:t>     </a:t>
              </a:r>
              <a:r>
                <a:rPr lang="en-US" sz="2800" dirty="0" err="1" smtClean="0"/>
                <a:t>μ→eee</a:t>
              </a:r>
              <a:endParaRPr lang="en-US" sz="2800" dirty="0"/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2354467" y="2254820"/>
            <a:ext cx="95558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2"/>
                </a:solidFill>
              </a:rPr>
              <a:t>Λ</a:t>
            </a:r>
            <a:r>
              <a:rPr lang="en-US" sz="2000" b="1" dirty="0" smtClean="0">
                <a:solidFill>
                  <a:schemeClr val="accent2"/>
                </a:solidFill>
              </a:rPr>
              <a:t> (TeV)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103890"/>
            <a:ext cx="9144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Sensitivity to High Mass Scales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43000"/>
            <a:ext cx="8610600" cy="5457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Rectangle 18"/>
          <p:cNvSpPr/>
          <p:nvPr/>
        </p:nvSpPr>
        <p:spPr bwMode="auto">
          <a:xfrm>
            <a:off x="1716504" y="1383958"/>
            <a:ext cx="762000" cy="381000"/>
          </a:xfrm>
          <a:prstGeom prst="rect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-11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1013328"/>
            <a:ext cx="838200" cy="731520"/>
          </a:xfrm>
          <a:prstGeom prst="rect">
            <a:avLst/>
          </a:prstGeom>
          <a:noFill/>
          <a:ln w="31750" cap="flat" cmpd="sng" algn="ctr">
            <a:solidFill>
              <a:srgbClr val="03D3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482"/>
            <a:ext cx="9144000" cy="1325563"/>
          </a:xfrm>
        </p:spPr>
        <p:txBody>
          <a:bodyPr/>
          <a:lstStyle/>
          <a:p>
            <a:r>
              <a:rPr lang="en-US" dirty="0" smtClean="0"/>
              <a:t>Mu2e backgrounds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11" t="1120"/>
          <a:stretch/>
        </p:blipFill>
        <p:spPr>
          <a:xfrm>
            <a:off x="766917" y="1126848"/>
            <a:ext cx="7387780" cy="41533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1001" y="5310667"/>
            <a:ext cx="33201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*Assuming 6x10</a:t>
            </a:r>
            <a:r>
              <a:rPr lang="en-US" sz="1000" baseline="30000" dirty="0" smtClean="0"/>
              <a:t>17 </a:t>
            </a:r>
            <a:r>
              <a:rPr lang="en-US" sz="1000" dirty="0" smtClean="0"/>
              <a:t>stopped muons in 6x10</a:t>
            </a:r>
            <a:r>
              <a:rPr lang="en-US" sz="1000" baseline="30000" dirty="0" smtClean="0"/>
              <a:t>7</a:t>
            </a:r>
            <a:r>
              <a:rPr lang="en-US" sz="1000" dirty="0" smtClean="0"/>
              <a:t> sec of beam time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56999" y="5771953"/>
            <a:ext cx="7566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than 1 background event allows us to reach desired single event 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7482"/>
            <a:ext cx="9144000" cy="1325563"/>
          </a:xfrm>
        </p:spPr>
        <p:txBody>
          <a:bodyPr/>
          <a:lstStyle/>
          <a:p>
            <a:r>
              <a:rPr lang="en-US" dirty="0" smtClean="0"/>
              <a:t>Mu2e is High Priority for US HEP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49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7838" y="1625096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2008 P5 report Mu2e was strongly supported:</a:t>
            </a:r>
          </a:p>
          <a:p>
            <a:pPr lvl="1"/>
            <a:r>
              <a:rPr lang="en-US" dirty="0" smtClean="0"/>
              <a:t>“Mu2e should be pursued in all budget scenarios considered by the panel”</a:t>
            </a:r>
          </a:p>
          <a:p>
            <a:endParaRPr lang="en-US" sz="865" dirty="0" smtClean="0"/>
          </a:p>
          <a:p>
            <a:r>
              <a:rPr lang="en-US" dirty="0" smtClean="0"/>
              <a:t>In 2010 P5 reiterated their support of the 2008 plan and the priorities specified therein.</a:t>
            </a:r>
          </a:p>
          <a:p>
            <a:endParaRPr lang="en-US" sz="865" dirty="0" smtClean="0"/>
          </a:p>
          <a:p>
            <a:r>
              <a:rPr lang="en-US" dirty="0" smtClean="0"/>
              <a:t>In 2013 the Facilities Panel gave Mu2e the highest endorsement:</a:t>
            </a:r>
          </a:p>
          <a:p>
            <a:pPr lvl="1"/>
            <a:r>
              <a:rPr lang="en-US" dirty="0" smtClean="0"/>
              <a:t>“The science of Mu2e is </a:t>
            </a:r>
            <a:r>
              <a:rPr lang="en-US" i="1" dirty="0" smtClean="0"/>
              <a:t>Critical</a:t>
            </a:r>
            <a:r>
              <a:rPr lang="en-US" dirty="0" smtClean="0"/>
              <a:t> to the DOE OHEP mission and is </a:t>
            </a:r>
            <a:r>
              <a:rPr lang="en-US" i="1" dirty="0" smtClean="0"/>
              <a:t>Ready to Construct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In the 2014 P5 report Mu2e is strongly supported:</a:t>
            </a:r>
          </a:p>
          <a:p>
            <a:pPr lvl="1"/>
            <a:r>
              <a:rPr lang="en-US" dirty="0" smtClean="0"/>
              <a:t>Recommendation 14, “Complete the </a:t>
            </a:r>
            <a:r>
              <a:rPr lang="en-US" dirty="0" err="1" smtClean="0"/>
              <a:t>Muon</a:t>
            </a:r>
            <a:r>
              <a:rPr lang="en-US" dirty="0" smtClean="0"/>
              <a:t> (g-2) and Mu2e Projects.”</a:t>
            </a:r>
          </a:p>
        </p:txBody>
      </p:sp>
    </p:spTree>
    <p:extLst>
      <p:ext uri="{BB962C8B-B14F-4D97-AF65-F5344CB8AC3E}">
        <p14:creationId xmlns:p14="http://schemas.microsoft.com/office/powerpoint/2010/main" val="1830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19247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3" y="36179"/>
            <a:ext cx="8754253" cy="1089478"/>
          </a:xfrm>
        </p:spPr>
        <p:txBody>
          <a:bodyPr>
            <a:noAutofit/>
          </a:bodyPr>
          <a:lstStyle/>
          <a:p>
            <a:r>
              <a:rPr lang="en-US" sz="4000" dirty="0" smtClean="0"/>
              <a:t>You mentioned CLFV.  Does that happen?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8" name="Picture 7" descr="mu_to_e_gamma_SM.p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560" y="1788851"/>
            <a:ext cx="4867250" cy="1951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365" y="3789107"/>
            <a:ext cx="6496050" cy="1266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087547" y="3801426"/>
            <a:ext cx="872509" cy="1242189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86097" y="4696267"/>
            <a:ext cx="252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*Physically unobservable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407" y="5340840"/>
            <a:ext cx="7901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Any observation of CLFV must be new physics!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05155" y="1603676"/>
            <a:ext cx="465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neutrino mass, we know that lepton flavor is not conserved.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05155" y="2682369"/>
            <a:ext cx="4198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SM CLFV process would be :</a:t>
            </a:r>
          </a:p>
        </p:txBody>
      </p:sp>
    </p:spTree>
    <p:extLst>
      <p:ext uri="{BB962C8B-B14F-4D97-AF65-F5344CB8AC3E}">
        <p14:creationId xmlns:p14="http://schemas.microsoft.com/office/powerpoint/2010/main" val="35678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7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275" y="998755"/>
            <a:ext cx="3279400" cy="193241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092451" y="1063122"/>
            <a:ext cx="2844799" cy="1994964"/>
            <a:chOff x="50652" y="3854934"/>
            <a:chExt cx="2844799" cy="199496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652" y="3854934"/>
              <a:ext cx="2844799" cy="18564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74279" y="5327428"/>
              <a:ext cx="883195" cy="10508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806302">
              <a:off x="1828597" y="5521961"/>
              <a:ext cx="580479" cy="136426"/>
            </a:xfrm>
            <a:prstGeom prst="rect">
              <a:avLst/>
            </a:prstGeom>
          </p:spPr>
        </p:pic>
        <p:cxnSp>
          <p:nvCxnSpPr>
            <p:cNvPr id="19" name="Straight Connector 18"/>
            <p:cNvCxnSpPr>
              <a:endCxn id="18" idx="3"/>
            </p:cNvCxnSpPr>
            <p:nvPr/>
          </p:nvCxnSpPr>
          <p:spPr>
            <a:xfrm>
              <a:off x="1812379" y="5379970"/>
              <a:ext cx="64259" cy="5027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442160" y="5572899"/>
                  <a:ext cx="1717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160" y="5572899"/>
                  <a:ext cx="171778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1429" r="-96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1" y="1074700"/>
            <a:ext cx="2844799" cy="185646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13" name="Rectangle 12"/>
          <p:cNvSpPr/>
          <p:nvPr/>
        </p:nvSpPr>
        <p:spPr>
          <a:xfrm>
            <a:off x="0" y="-1"/>
            <a:ext cx="9144000" cy="1160454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78" y="-107218"/>
            <a:ext cx="9144000" cy="1325563"/>
          </a:xfrm>
        </p:spPr>
        <p:txBody>
          <a:bodyPr>
            <a:noAutofit/>
          </a:bodyPr>
          <a:lstStyle/>
          <a:p>
            <a:r>
              <a:rPr lang="en-US" sz="4000" dirty="0" smtClean="0"/>
              <a:t>Sounds interesting. Have you tried looking for this?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50" y="2934100"/>
            <a:ext cx="4885736" cy="35587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050" y="3292090"/>
            <a:ext cx="2599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orders of magnitude increased precision in incredible.</a:t>
            </a:r>
          </a:p>
          <a:p>
            <a:endParaRPr lang="en-US" dirty="0"/>
          </a:p>
          <a:p>
            <a:r>
              <a:rPr lang="en-US" dirty="0" smtClean="0"/>
              <a:t>Fully operational Mu2e would be able to beat the current world best measurement with 1 hour of data.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0650" y="1172031"/>
                <a:ext cx="1197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𝛾</m:t>
                      </m:r>
                    </m:oMath>
                  </m:oMathPara>
                </a14:m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0" y="1172031"/>
                <a:ext cx="1197700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99273" y="1141525"/>
                <a:ext cx="14863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𝜇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𝑁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𝑒𝑁</m:t>
                      </m:r>
                    </m:oMath>
                  </m:oMathPara>
                </a14:m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273" y="1141525"/>
                <a:ext cx="1486304" cy="461665"/>
              </a:xfrm>
              <a:prstGeom prst="rect">
                <a:avLst/>
              </a:prstGeom>
              <a:blipFill rotWithShape="0"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17594" y="1131800"/>
                <a:ext cx="1338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𝜇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𝑒𝑒𝑒</m:t>
                      </m:r>
                    </m:oMath>
                  </m:oMathPara>
                </a14:m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594" y="1131800"/>
                <a:ext cx="1338828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8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9144000" cy="1878227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383"/>
            <a:ext cx="9144000" cy="195861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Soooo</a:t>
            </a:r>
            <a:r>
              <a:rPr lang="en-US" sz="4000" dirty="0" smtClean="0"/>
              <a:t>…Standard model predicts 10</a:t>
            </a:r>
            <a:r>
              <a:rPr lang="en-US" sz="4000" baseline="30000" dirty="0" smtClean="0"/>
              <a:t>-54</a:t>
            </a:r>
            <a:r>
              <a:rPr lang="en-US" sz="4000" dirty="0" smtClean="0"/>
              <a:t> and Mu2e’s substantial increase just gets us to 10</a:t>
            </a:r>
            <a:r>
              <a:rPr lang="en-US" sz="4000" baseline="30000" dirty="0" smtClean="0"/>
              <a:t>-17</a:t>
            </a:r>
            <a:r>
              <a:rPr lang="en-US" sz="4000" dirty="0" smtClean="0"/>
              <a:t>.  I’m not excited, should I be?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92031" y="976318"/>
            <a:ext cx="1397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YES!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60" y="2079750"/>
            <a:ext cx="4746311" cy="2814408"/>
          </a:xfrm>
          <a:prstGeom prst="rect">
            <a:avLst/>
          </a:prstGeom>
          <a:noFill/>
          <a:ln w="25400" cap="flat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4886756" y="1892516"/>
            <a:ext cx="4614041" cy="4163920"/>
            <a:chOff x="2241919" y="1159528"/>
            <a:chExt cx="4878494" cy="4583593"/>
          </a:xfrm>
        </p:grpSpPr>
        <p:pic>
          <p:nvPicPr>
            <p:cNvPr id="12" name="Picture 11" descr="Comparison-arxiv0909-133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1920" y="1332352"/>
              <a:ext cx="4509161" cy="430745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5400000">
              <a:off x="5675276" y="4297984"/>
              <a:ext cx="2520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arXiv:0909.1333[hep-ph]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41919" y="1159528"/>
              <a:ext cx="450916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W. </a:t>
              </a:r>
              <a:r>
                <a:rPr lang="en-US" sz="1200" dirty="0" err="1" smtClean="0"/>
                <a:t>Altmannshofer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A.J.Buras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S.Gori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P.Paradisi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D.M.Straub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3407" y="5387188"/>
                <a:ext cx="29422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between 2000 to 7000 </a:t>
                </a:r>
                <a:r>
                  <a:rPr lang="en-US" dirty="0" err="1"/>
                  <a:t>TeV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07" y="5387188"/>
                <a:ext cx="294221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r="-124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4948023" y="4738178"/>
            <a:ext cx="4142193" cy="2625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6907" y="4910007"/>
            <a:ext cx="45352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Estimates from </a:t>
            </a:r>
            <a:r>
              <a:rPr lang="en-US" sz="900" dirty="0" err="1"/>
              <a:t>Flavour</a:t>
            </a:r>
            <a:r>
              <a:rPr lang="en-US" sz="900" dirty="0"/>
              <a:t> Physics of Leptons and Dipole Moments, Eur.Phys.J.C57:13-182,2008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6906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0383"/>
            <a:ext cx="9144000" cy="1325563"/>
          </a:xfrm>
        </p:spPr>
        <p:txBody>
          <a:bodyPr/>
          <a:lstStyle/>
          <a:p>
            <a:r>
              <a:rPr lang="en-US" dirty="0" smtClean="0"/>
              <a:t>How are you going to measure this?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1530" y="1088422"/>
            <a:ext cx="8952470" cy="443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Generate a beam of low momentum muons (</a:t>
            </a:r>
            <a:r>
              <a:rPr lang="en-US" dirty="0" smtClean="0">
                <a:latin typeface="Symbol" charset="2"/>
                <a:sym typeface="Symbol" charset="2"/>
              </a:rPr>
              <a:t></a:t>
            </a:r>
            <a:r>
              <a:rPr lang="en-US" baseline="30000" dirty="0" smtClean="0">
                <a:latin typeface="Symbol" charset="2"/>
                <a:sym typeface="Symbol" charset="2"/>
              </a:rPr>
              <a:t></a:t>
            </a:r>
            <a:r>
              <a:rPr lang="en-US" dirty="0" smtClean="0">
                <a:latin typeface="Symbol" charset="2"/>
                <a:sym typeface="Symbol" charset="2"/>
              </a:rPr>
              <a:t></a:t>
            </a:r>
            <a:endParaRPr lang="en-US" sz="1000" dirty="0" smtClean="0"/>
          </a:p>
          <a:p>
            <a:r>
              <a:rPr lang="en-US" dirty="0" smtClean="0"/>
              <a:t>Stop the muons in an Aluminum target</a:t>
            </a:r>
            <a:endParaRPr lang="en-US" sz="1000" dirty="0" smtClean="0"/>
          </a:p>
          <a:p>
            <a:r>
              <a:rPr lang="en-US" dirty="0" smtClean="0"/>
              <a:t>The stopped muons are trapped in orbit around the nucleus</a:t>
            </a:r>
            <a:endParaRPr lang="en-US" sz="1000" dirty="0" smtClean="0"/>
          </a:p>
          <a:p>
            <a:r>
              <a:rPr lang="en-US" dirty="0" smtClean="0"/>
              <a:t>Look for events consistent with </a:t>
            </a:r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err="1" smtClean="0"/>
              <a:t>N</a:t>
            </a:r>
            <a:r>
              <a:rPr lang="en-US" dirty="0" err="1" smtClean="0">
                <a:sym typeface="Wingdings" charset="2"/>
              </a:rPr>
              <a:t>eN</a:t>
            </a:r>
            <a:endParaRPr lang="en-US" dirty="0" smtClean="0">
              <a:sym typeface="Wingdings" charset="2"/>
            </a:endParaRPr>
          </a:p>
          <a:p>
            <a:r>
              <a:rPr lang="en-US" dirty="0" smtClean="0">
                <a:sym typeface="Wingdings" charset="2"/>
              </a:rPr>
              <a:t>We measure :</a:t>
            </a:r>
            <a:endParaRPr lang="en-US" dirty="0"/>
          </a:p>
        </p:txBody>
      </p:sp>
      <p:pic>
        <p:nvPicPr>
          <p:cNvPr id="11" name="Picture 10" descr="r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75" y="3457436"/>
            <a:ext cx="6130925" cy="97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4340" y="4664866"/>
            <a:ext cx="7512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Numerator: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Muon to electron conversion in the presence of a </a:t>
            </a:r>
            <a:r>
              <a:rPr lang="en-US" dirty="0" smtClean="0">
                <a:solidFill>
                  <a:srgbClr val="FF0000"/>
                </a:solidFill>
              </a:rPr>
              <a:t>nucleolus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3D315"/>
                </a:solidFill>
              </a:rPr>
              <a:t>Denominator:</a:t>
            </a:r>
          </a:p>
          <a:p>
            <a:pPr lvl="1"/>
            <a:r>
              <a:rPr lang="en-US" dirty="0">
                <a:solidFill>
                  <a:srgbClr val="03D315"/>
                </a:solidFill>
              </a:rPr>
              <a:t>N</a:t>
            </a:r>
            <a:r>
              <a:rPr lang="en-US" dirty="0" smtClean="0">
                <a:solidFill>
                  <a:srgbClr val="03D315"/>
                </a:solidFill>
              </a:rPr>
              <a:t>uclear </a:t>
            </a:r>
            <a:r>
              <a:rPr lang="en-US" dirty="0">
                <a:solidFill>
                  <a:srgbClr val="03D315"/>
                </a:solidFill>
              </a:rPr>
              <a:t>captures of </a:t>
            </a:r>
            <a:r>
              <a:rPr lang="en-US" dirty="0" err="1">
                <a:solidFill>
                  <a:srgbClr val="03D315"/>
                </a:solidFill>
              </a:rPr>
              <a:t>muonic</a:t>
            </a:r>
            <a:r>
              <a:rPr lang="en-US" dirty="0">
                <a:solidFill>
                  <a:srgbClr val="03D315"/>
                </a:solidFill>
              </a:rPr>
              <a:t> Al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454"/>
            <a:ext cx="9144000" cy="1325563"/>
          </a:xfrm>
        </p:spPr>
        <p:txBody>
          <a:bodyPr/>
          <a:lstStyle/>
          <a:p>
            <a:r>
              <a:rPr lang="en-US" dirty="0" smtClean="0"/>
              <a:t>What would an event even look like?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75" y="1024035"/>
            <a:ext cx="5546994" cy="3983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155" y="4823925"/>
            <a:ext cx="892769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When captured by a nucleus, a muon will have an enhanced probability of exchanging a virtual particle with the nucleus.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ym typeface="Symbol" pitchFamily="18" charset="2"/>
              </a:rPr>
              <a:t>This reaction recoils against the entire nucleus, producing a </a:t>
            </a:r>
            <a:r>
              <a:rPr lang="en-US" i="1" dirty="0">
                <a:sym typeface="Symbol" pitchFamily="18" charset="2"/>
              </a:rPr>
              <a:t>mono-energetic </a:t>
            </a:r>
            <a:r>
              <a:rPr lang="en-US" dirty="0">
                <a:sym typeface="Symbol" pitchFamily="18" charset="2"/>
              </a:rPr>
              <a:t>electron carrying most of the muon rest </a:t>
            </a:r>
            <a:r>
              <a:rPr lang="en-US" dirty="0" smtClean="0">
                <a:sym typeface="Symbol" pitchFamily="18" charset="2"/>
              </a:rPr>
              <a:t>energy.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77081" y="3946595"/>
            <a:ext cx="4263081" cy="877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9144000" cy="1113361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7454"/>
            <a:ext cx="91440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This being “crazy rare”, what is it doing the muon doing the rest of the time?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6/14/2015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0063-41A4-4FAA-ACB4-B2F0044EE617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86941" y="5802654"/>
            <a:ext cx="2506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Mu2e Collaboration, November 2013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56" y="1164315"/>
            <a:ext cx="7088460" cy="5331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37638" y="209427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61%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8237637" y="485222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39%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4277" y="4665408"/>
            <a:ext cx="138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&lt;7x10</a:t>
            </a:r>
            <a:r>
              <a:rPr lang="en-US" sz="2800" baseline="30000" dirty="0" smtClean="0"/>
              <a:t>-13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" y="3854707"/>
            <a:ext cx="2209800" cy="314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30975" y="6149538"/>
            <a:ext cx="24203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*Image from talk by Kevin Lynch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5924123" y="1567490"/>
            <a:ext cx="2166575" cy="21741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21838" y="4000871"/>
            <a:ext cx="2166575" cy="21741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341056" y="4288367"/>
            <a:ext cx="2166575" cy="21741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40411" y="1195752"/>
            <a:ext cx="2187146" cy="35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97194" y="1948519"/>
            <a:ext cx="708655" cy="81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212923" y="4778708"/>
            <a:ext cx="708655" cy="81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49030" y="6204715"/>
            <a:ext cx="2187146" cy="294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385" y="3874162"/>
            <a:ext cx="2187146" cy="294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928" y="4703910"/>
            <a:ext cx="1249878" cy="819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9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verlay.pdf"/>
          <p:cNvPicPr>
            <a:picLocks noChangeAspect="1"/>
          </p:cNvPicPr>
          <p:nvPr/>
        </p:nvPicPr>
        <p:blipFill>
          <a:blip r:embed="rId2"/>
          <a:srcRect t="5556" r="8320" b="10000"/>
          <a:stretch>
            <a:fillRect/>
          </a:stretch>
        </p:blipFill>
        <p:spPr>
          <a:xfrm rot="16200000">
            <a:off x="4079613" y="720988"/>
            <a:ext cx="3956574" cy="5257800"/>
          </a:xfrm>
          <a:prstGeom prst="rect">
            <a:avLst/>
          </a:prstGeom>
        </p:spPr>
      </p:pic>
      <p:pic>
        <p:nvPicPr>
          <p:cNvPr id="12" name="Picture 11" descr="insert.pdf"/>
          <p:cNvPicPr>
            <a:picLocks noChangeAspect="1"/>
          </p:cNvPicPr>
          <p:nvPr/>
        </p:nvPicPr>
        <p:blipFill>
          <a:blip r:embed="rId3"/>
          <a:srcRect l="-2747" t="2352" r="7751" b="8289"/>
          <a:stretch>
            <a:fillRect/>
          </a:stretch>
        </p:blipFill>
        <p:spPr>
          <a:xfrm rot="16200000">
            <a:off x="6531896" y="1126431"/>
            <a:ext cx="1799668" cy="24424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65778" y="2396864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DIO tail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26243" y="221690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 DIO shape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96651" y="1981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E00DE"/>
                </a:solidFill>
              </a:rPr>
              <a:t>M</a:t>
            </a:r>
            <a:r>
              <a:rPr lang="en-US" baseline="-25000" dirty="0" smtClean="0">
                <a:solidFill>
                  <a:srgbClr val="DE00DE"/>
                </a:solidFill>
              </a:rPr>
              <a:t>μ</a:t>
            </a:r>
            <a:endParaRPr lang="en-US" baseline="-25000" dirty="0">
              <a:solidFill>
                <a:srgbClr val="DE00D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63553" y="1463966"/>
            <a:ext cx="4377928" cy="3310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-61784"/>
            <a:ext cx="9144000" cy="990600"/>
          </a:xfrm>
          <a:prstGeom prst="rect">
            <a:avLst/>
          </a:prstGeom>
          <a:solidFill>
            <a:srgbClr val="17C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4570"/>
            <a:ext cx="91440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That decay in orbit also decays into an electron.  Is that going to be a problem?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Dan Ambrose – Mu2e – New Perspectives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318F4-74B9-D542-BDEE-A62A292405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-19672" r="-1786" b="-3279"/>
          <a:stretch>
            <a:fillRect/>
          </a:stretch>
        </p:blipFill>
        <p:spPr>
          <a:xfrm>
            <a:off x="264273" y="1516901"/>
            <a:ext cx="2895600" cy="1905000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l="19726" t="19905" r="17808" b="6161"/>
          <a:stretch>
            <a:fillRect/>
          </a:stretch>
        </p:blipFill>
        <p:spPr>
          <a:xfrm>
            <a:off x="267729" y="3619455"/>
            <a:ext cx="2904068" cy="1901952"/>
          </a:xfrm>
          <a:prstGeom prst="rect">
            <a:avLst/>
          </a:prstGeom>
          <a:ln w="19050">
            <a:solidFill>
              <a:srgbClr val="008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572000" y="5029200"/>
            <a:ext cx="4114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Reconstructed Momentum (MeV)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6185812" y="1460157"/>
            <a:ext cx="2442408" cy="1740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91529" y="3489010"/>
            <a:ext cx="3161270" cy="2219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830918" y="1648059"/>
            <a:ext cx="2312894" cy="3151047"/>
          </a:xfrm>
          <a:custGeom>
            <a:avLst/>
            <a:gdLst>
              <a:gd name="connsiteX0" fmla="*/ 0 w 2312894"/>
              <a:gd name="connsiteY0" fmla="*/ 3151047 h 3151047"/>
              <a:gd name="connsiteX1" fmla="*/ 53788 w 2312894"/>
              <a:gd name="connsiteY1" fmla="*/ 3139094 h 3151047"/>
              <a:gd name="connsiteX2" fmla="*/ 125506 w 2312894"/>
              <a:gd name="connsiteY2" fmla="*/ 3115188 h 3151047"/>
              <a:gd name="connsiteX3" fmla="*/ 185270 w 2312894"/>
              <a:gd name="connsiteY3" fmla="*/ 3085306 h 3151047"/>
              <a:gd name="connsiteX4" fmla="*/ 221129 w 2312894"/>
              <a:gd name="connsiteY4" fmla="*/ 3061400 h 3151047"/>
              <a:gd name="connsiteX5" fmla="*/ 334682 w 2312894"/>
              <a:gd name="connsiteY5" fmla="*/ 2965776 h 3151047"/>
              <a:gd name="connsiteX6" fmla="*/ 400423 w 2312894"/>
              <a:gd name="connsiteY6" fmla="*/ 2882106 h 3151047"/>
              <a:gd name="connsiteX7" fmla="*/ 472141 w 2312894"/>
              <a:gd name="connsiteY7" fmla="*/ 2798435 h 3151047"/>
              <a:gd name="connsiteX8" fmla="*/ 525929 w 2312894"/>
              <a:gd name="connsiteY8" fmla="*/ 2726717 h 3151047"/>
              <a:gd name="connsiteX9" fmla="*/ 627529 w 2312894"/>
              <a:gd name="connsiteY9" fmla="*/ 2571329 h 3151047"/>
              <a:gd name="connsiteX10" fmla="*/ 782917 w 2312894"/>
              <a:gd name="connsiteY10" fmla="*/ 2308365 h 3151047"/>
              <a:gd name="connsiteX11" fmla="*/ 1159435 w 2312894"/>
              <a:gd name="connsiteY11" fmla="*/ 1567282 h 3151047"/>
              <a:gd name="connsiteX12" fmla="*/ 1440329 w 2312894"/>
              <a:gd name="connsiteY12" fmla="*/ 1005494 h 3151047"/>
              <a:gd name="connsiteX13" fmla="*/ 1494117 w 2312894"/>
              <a:gd name="connsiteY13" fmla="*/ 903894 h 3151047"/>
              <a:gd name="connsiteX14" fmla="*/ 1559858 w 2312894"/>
              <a:gd name="connsiteY14" fmla="*/ 778388 h 3151047"/>
              <a:gd name="connsiteX15" fmla="*/ 1655482 w 2312894"/>
              <a:gd name="connsiteY15" fmla="*/ 617023 h 3151047"/>
              <a:gd name="connsiteX16" fmla="*/ 1786964 w 2312894"/>
              <a:gd name="connsiteY16" fmla="*/ 413823 h 3151047"/>
              <a:gd name="connsiteX17" fmla="*/ 1864658 w 2312894"/>
              <a:gd name="connsiteY17" fmla="*/ 300270 h 3151047"/>
              <a:gd name="connsiteX18" fmla="*/ 1912470 w 2312894"/>
              <a:gd name="connsiteY18" fmla="*/ 246482 h 3151047"/>
              <a:gd name="connsiteX19" fmla="*/ 2014070 w 2312894"/>
              <a:gd name="connsiteY19" fmla="*/ 144882 h 3151047"/>
              <a:gd name="connsiteX20" fmla="*/ 2097741 w 2312894"/>
              <a:gd name="connsiteY20" fmla="*/ 79141 h 3151047"/>
              <a:gd name="connsiteX21" fmla="*/ 2163482 w 2312894"/>
              <a:gd name="connsiteY21" fmla="*/ 31329 h 3151047"/>
              <a:gd name="connsiteX22" fmla="*/ 2253129 w 2312894"/>
              <a:gd name="connsiteY22" fmla="*/ 1447 h 3151047"/>
              <a:gd name="connsiteX23" fmla="*/ 2312894 w 2312894"/>
              <a:gd name="connsiteY23" fmla="*/ 7423 h 315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12894" h="3151047">
                <a:moveTo>
                  <a:pt x="0" y="3151047"/>
                </a:moveTo>
                <a:cubicBezTo>
                  <a:pt x="16435" y="3148059"/>
                  <a:pt x="32870" y="3145071"/>
                  <a:pt x="53788" y="3139094"/>
                </a:cubicBezTo>
                <a:cubicBezTo>
                  <a:pt x="74706" y="3133117"/>
                  <a:pt x="103592" y="3124153"/>
                  <a:pt x="125506" y="3115188"/>
                </a:cubicBezTo>
                <a:cubicBezTo>
                  <a:pt x="147420" y="3106223"/>
                  <a:pt x="169333" y="3094271"/>
                  <a:pt x="185270" y="3085306"/>
                </a:cubicBezTo>
                <a:cubicBezTo>
                  <a:pt x="201207" y="3076341"/>
                  <a:pt x="196227" y="3081322"/>
                  <a:pt x="221129" y="3061400"/>
                </a:cubicBezTo>
                <a:cubicBezTo>
                  <a:pt x="246031" y="3041478"/>
                  <a:pt x="304800" y="2995658"/>
                  <a:pt x="334682" y="2965776"/>
                </a:cubicBezTo>
                <a:cubicBezTo>
                  <a:pt x="364564" y="2935894"/>
                  <a:pt x="377513" y="2909996"/>
                  <a:pt x="400423" y="2882106"/>
                </a:cubicBezTo>
                <a:cubicBezTo>
                  <a:pt x="423333" y="2854216"/>
                  <a:pt x="451223" y="2824333"/>
                  <a:pt x="472141" y="2798435"/>
                </a:cubicBezTo>
                <a:cubicBezTo>
                  <a:pt x="493059" y="2772537"/>
                  <a:pt x="500031" y="2764568"/>
                  <a:pt x="525929" y="2726717"/>
                </a:cubicBezTo>
                <a:cubicBezTo>
                  <a:pt x="551827" y="2688866"/>
                  <a:pt x="584698" y="2641054"/>
                  <a:pt x="627529" y="2571329"/>
                </a:cubicBezTo>
                <a:cubicBezTo>
                  <a:pt x="670360" y="2501604"/>
                  <a:pt x="694266" y="2475706"/>
                  <a:pt x="782917" y="2308365"/>
                </a:cubicBezTo>
                <a:cubicBezTo>
                  <a:pt x="871568" y="2141024"/>
                  <a:pt x="1049866" y="1784427"/>
                  <a:pt x="1159435" y="1567282"/>
                </a:cubicBezTo>
                <a:cubicBezTo>
                  <a:pt x="1269004" y="1350137"/>
                  <a:pt x="1384549" y="1116059"/>
                  <a:pt x="1440329" y="1005494"/>
                </a:cubicBezTo>
                <a:cubicBezTo>
                  <a:pt x="1496109" y="894929"/>
                  <a:pt x="1494117" y="903894"/>
                  <a:pt x="1494117" y="903894"/>
                </a:cubicBezTo>
                <a:cubicBezTo>
                  <a:pt x="1514039" y="866043"/>
                  <a:pt x="1532964" y="826200"/>
                  <a:pt x="1559858" y="778388"/>
                </a:cubicBezTo>
                <a:cubicBezTo>
                  <a:pt x="1586752" y="730576"/>
                  <a:pt x="1617631" y="677784"/>
                  <a:pt x="1655482" y="617023"/>
                </a:cubicBezTo>
                <a:cubicBezTo>
                  <a:pt x="1693333" y="556262"/>
                  <a:pt x="1752101" y="466615"/>
                  <a:pt x="1786964" y="413823"/>
                </a:cubicBezTo>
                <a:cubicBezTo>
                  <a:pt x="1821827" y="361031"/>
                  <a:pt x="1843740" y="328160"/>
                  <a:pt x="1864658" y="300270"/>
                </a:cubicBezTo>
                <a:cubicBezTo>
                  <a:pt x="1885576" y="272380"/>
                  <a:pt x="1887568" y="272380"/>
                  <a:pt x="1912470" y="246482"/>
                </a:cubicBezTo>
                <a:cubicBezTo>
                  <a:pt x="1937372" y="220584"/>
                  <a:pt x="1983192" y="172772"/>
                  <a:pt x="2014070" y="144882"/>
                </a:cubicBezTo>
                <a:cubicBezTo>
                  <a:pt x="2044949" y="116992"/>
                  <a:pt x="2072839" y="98066"/>
                  <a:pt x="2097741" y="79141"/>
                </a:cubicBezTo>
                <a:cubicBezTo>
                  <a:pt x="2122643" y="60215"/>
                  <a:pt x="2137584" y="44278"/>
                  <a:pt x="2163482" y="31329"/>
                </a:cubicBezTo>
                <a:cubicBezTo>
                  <a:pt x="2189380" y="18380"/>
                  <a:pt x="2228227" y="5431"/>
                  <a:pt x="2253129" y="1447"/>
                </a:cubicBezTo>
                <a:cubicBezTo>
                  <a:pt x="2278031" y="-2537"/>
                  <a:pt x="2295462" y="2443"/>
                  <a:pt x="2312894" y="7423"/>
                </a:cubicBezTo>
              </a:path>
            </a:pathLst>
          </a:cu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134326" y="1644662"/>
            <a:ext cx="17620" cy="3154444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28760" y="4787154"/>
            <a:ext cx="482417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88143" y="148314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Free muon decay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57899" y="3376504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μ</a:t>
            </a:r>
            <a:r>
              <a:rPr lang="en-US" sz="2000" baseline="-25000" dirty="0" smtClean="0">
                <a:solidFill>
                  <a:srgbClr val="0000FF"/>
                </a:solidFill>
              </a:rPr>
              <a:t>  </a:t>
            </a:r>
            <a:r>
              <a:rPr lang="en-US" sz="2000" dirty="0" smtClean="0">
                <a:solidFill>
                  <a:srgbClr val="0000FF"/>
                </a:solidFill>
              </a:rPr>
              <a:t>/ 2 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3576559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DE00DE"/>
                </a:solidFill>
              </a:rPr>
              <a:t>M</a:t>
            </a:r>
            <a:r>
              <a:rPr lang="en-US" sz="2000" baseline="-25000" dirty="0" smtClean="0">
                <a:solidFill>
                  <a:srgbClr val="DE00DE"/>
                </a:solidFill>
              </a:rPr>
              <a:t>μ</a:t>
            </a:r>
            <a:endParaRPr lang="en-US" sz="2000" baseline="-25000" dirty="0">
              <a:solidFill>
                <a:srgbClr val="DE00D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3926" y="1027658"/>
            <a:ext cx="8639074" cy="5256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  <p:bldP spid="22" grpId="0" animBg="1"/>
      <p:bldP spid="3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24415</TotalTime>
  <Words>1367</Words>
  <Application>Microsoft Office PowerPoint</Application>
  <PresentationFormat>On-screen Show (4:3)</PresentationFormat>
  <Paragraphs>247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Cambria Math</vt:lpstr>
      <vt:lpstr>Helvetica</vt:lpstr>
      <vt:lpstr>Symbol</vt:lpstr>
      <vt:lpstr>Wingdings</vt:lpstr>
      <vt:lpstr>Office Theme</vt:lpstr>
      <vt:lpstr>Mu2e : 10 Minutes in Questions</vt:lpstr>
      <vt:lpstr>What’s up with the Muon?</vt:lpstr>
      <vt:lpstr>You mentioned CLFV.  Does that happen?</vt:lpstr>
      <vt:lpstr>Sounds interesting. Have you tried looking for this?</vt:lpstr>
      <vt:lpstr>Soooo…Standard model predicts 10-54 and Mu2e’s substantial increase just gets us to 10-17.  I’m not excited, should I be?</vt:lpstr>
      <vt:lpstr>How are you going to measure this?</vt:lpstr>
      <vt:lpstr>What would an event even look like?</vt:lpstr>
      <vt:lpstr>This being “crazy rare”, what is it doing the muon doing the rest of the time?</vt:lpstr>
      <vt:lpstr>That decay in orbit also decays into an electron.  Is that going to be a problem?</vt:lpstr>
      <vt:lpstr>PowerPoint Presentation</vt:lpstr>
      <vt:lpstr>Ok so maybe you could see it.  Still, what does it take to measure 2.5×10-17 ?</vt:lpstr>
      <vt:lpstr>PowerPoint Presentation</vt:lpstr>
      <vt:lpstr>Do other beam particles get in the way?</vt:lpstr>
      <vt:lpstr>Your tracker is shaped like a long doughnut, that’s weird.</vt:lpstr>
      <vt:lpstr>Don’t you have to worry about those pesky cosmic rays?</vt:lpstr>
      <vt:lpstr>PowerPoint Presentation</vt:lpstr>
      <vt:lpstr>When is this all going to happen?</vt:lpstr>
      <vt:lpstr>Summary</vt:lpstr>
      <vt:lpstr>Thank you</vt:lpstr>
      <vt:lpstr>The Mu2e Collaboration</vt:lpstr>
      <vt:lpstr>Current Worlds best measurements</vt:lpstr>
      <vt:lpstr>PowerPoint Presentation</vt:lpstr>
      <vt:lpstr>Mu2e backgrounds</vt:lpstr>
      <vt:lpstr>Mu2e is High Priority for US HEP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of absolute branching fractions of Charmed Baryon Λ_C^± at BESIII</dc:title>
  <dc:creator>Ambrose</dc:creator>
  <cp:lastModifiedBy>ambrose_vbox</cp:lastModifiedBy>
  <cp:revision>270</cp:revision>
  <dcterms:created xsi:type="dcterms:W3CDTF">2015-05-12T15:58:25Z</dcterms:created>
  <dcterms:modified xsi:type="dcterms:W3CDTF">2016-06-10T18:55:32Z</dcterms:modified>
</cp:coreProperties>
</file>