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2" r:id="rId7"/>
    <p:sldId id="260" r:id="rId8"/>
    <p:sldId id="261" r:id="rId9"/>
    <p:sldId id="265" r:id="rId10"/>
    <p:sldId id="264"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8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6CC4D1-02A6-47FE-8533-3895C815F28D}"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470771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CC4D1-02A6-47FE-8533-3895C815F28D}"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146146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CC4D1-02A6-47FE-8533-3895C815F28D}"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426305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CC4D1-02A6-47FE-8533-3895C815F28D}"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241941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6CC4D1-02A6-47FE-8533-3895C815F28D}"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934346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6CC4D1-02A6-47FE-8533-3895C815F28D}"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1606002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6CC4D1-02A6-47FE-8533-3895C815F28D}" type="datetimeFigureOut">
              <a:rPr lang="en-US" smtClean="0"/>
              <a:t>6/28/2017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3997947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6CC4D1-02A6-47FE-8533-3895C815F28D}" type="datetimeFigureOut">
              <a:rPr lang="en-US" smtClean="0"/>
              <a:t>6/28/2017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1572780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CC4D1-02A6-47FE-8533-3895C815F28D}" type="datetimeFigureOut">
              <a:rPr lang="en-US" smtClean="0"/>
              <a:t>6/28/2017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3958506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CC4D1-02A6-47FE-8533-3895C815F28D}"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2758597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CC4D1-02A6-47FE-8533-3895C815F28D}"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B0AE1-59EF-45FC-AFD6-B4AB0689963A}" type="slidenum">
              <a:rPr lang="en-US" smtClean="0"/>
              <a:t>‹#›</a:t>
            </a:fld>
            <a:endParaRPr lang="en-US"/>
          </a:p>
        </p:txBody>
      </p:sp>
    </p:spTree>
    <p:extLst>
      <p:ext uri="{BB962C8B-B14F-4D97-AF65-F5344CB8AC3E}">
        <p14:creationId xmlns:p14="http://schemas.microsoft.com/office/powerpoint/2010/main" val="163240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CC4D1-02A6-47FE-8533-3895C815F28D}" type="datetimeFigureOut">
              <a:rPr lang="en-US" smtClean="0"/>
              <a:t>6/28/2017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B0AE1-59EF-45FC-AFD6-B4AB0689963A}" type="slidenum">
              <a:rPr lang="en-US" smtClean="0"/>
              <a:t>‹#›</a:t>
            </a:fld>
            <a:endParaRPr lang="en-US"/>
          </a:p>
        </p:txBody>
      </p:sp>
    </p:spTree>
    <p:extLst>
      <p:ext uri="{BB962C8B-B14F-4D97-AF65-F5344CB8AC3E}">
        <p14:creationId xmlns:p14="http://schemas.microsoft.com/office/powerpoint/2010/main" val="772107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Electrostatic Tray</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12301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39563805"/>
              </p:ext>
            </p:extLst>
          </p:nvPr>
        </p:nvGraphicFramePr>
        <p:xfrm>
          <a:off x="457200" y="1600200"/>
          <a:ext cx="8229600" cy="51917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US" dirty="0" smtClean="0"/>
                        <a:t>Voltage (V)</a:t>
                      </a:r>
                      <a:endParaRPr lang="en-US" dirty="0"/>
                    </a:p>
                  </a:txBody>
                  <a:tcPr/>
                </a:tc>
                <a:tc>
                  <a:txBody>
                    <a:bodyPr/>
                    <a:lstStyle/>
                    <a:p>
                      <a:r>
                        <a:rPr lang="en-US" dirty="0" smtClean="0"/>
                        <a:t>End Piece</a:t>
                      </a:r>
                      <a:endParaRPr lang="en-US" dirty="0"/>
                    </a:p>
                  </a:txBody>
                  <a:tcPr/>
                </a:tc>
                <a:tc>
                  <a:txBody>
                    <a:bodyPr/>
                    <a:lstStyle/>
                    <a:p>
                      <a:r>
                        <a:rPr lang="en-US" dirty="0" smtClean="0"/>
                        <a:t>3.090g mass</a:t>
                      </a:r>
                      <a:endParaRPr lang="en-US" dirty="0"/>
                    </a:p>
                  </a:txBody>
                  <a:tcPr/>
                </a:tc>
                <a:tc>
                  <a:txBody>
                    <a:bodyPr/>
                    <a:lstStyle/>
                    <a:p>
                      <a:r>
                        <a:rPr lang="en-US" dirty="0" smtClean="0"/>
                        <a:t>3.184g mass</a:t>
                      </a:r>
                      <a:endParaRPr lang="en-US" dirty="0"/>
                    </a:p>
                  </a:txBody>
                  <a:tcPr/>
                </a:tc>
                <a:tc>
                  <a:txBody>
                    <a:bodyPr/>
                    <a:lstStyle/>
                    <a:p>
                      <a:r>
                        <a:rPr lang="en-US" dirty="0" smtClean="0"/>
                        <a:t>10g mass</a:t>
                      </a:r>
                      <a:endParaRPr lang="en-US" dirty="0"/>
                    </a:p>
                  </a:txBody>
                  <a:tcPr/>
                </a:tc>
              </a:tr>
              <a:tr h="370840">
                <a:tc>
                  <a:txBody>
                    <a:bodyPr/>
                    <a:lstStyle/>
                    <a:p>
                      <a:r>
                        <a:rPr lang="en-US" dirty="0" smtClean="0"/>
                        <a:t>100</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r>
              <a:tr h="370840">
                <a:tc>
                  <a:txBody>
                    <a:bodyPr/>
                    <a:lstStyle/>
                    <a:p>
                      <a:r>
                        <a:rPr lang="en-US" dirty="0" smtClean="0"/>
                        <a:t>200</a:t>
                      </a:r>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r>
              <a:tr h="370840">
                <a:tc>
                  <a:txBody>
                    <a:bodyPr/>
                    <a:lstStyle/>
                    <a:p>
                      <a:r>
                        <a:rPr lang="en-US" dirty="0" smtClean="0"/>
                        <a:t>300</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r>
              <a:tr h="370840">
                <a:tc>
                  <a:txBody>
                    <a:bodyPr/>
                    <a:lstStyle/>
                    <a:p>
                      <a:r>
                        <a:rPr lang="en-US" dirty="0" smtClean="0"/>
                        <a:t>400</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r>
              <a:tr h="370840">
                <a:tc>
                  <a:txBody>
                    <a:bodyPr/>
                    <a:lstStyle/>
                    <a:p>
                      <a:r>
                        <a:rPr lang="en-US" dirty="0" smtClean="0"/>
                        <a:t>500</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r>
              <a:tr h="370840">
                <a:tc>
                  <a:txBody>
                    <a:bodyPr/>
                    <a:lstStyle/>
                    <a:p>
                      <a:r>
                        <a:rPr lang="en-US" dirty="0" smtClean="0"/>
                        <a:t>600</a:t>
                      </a:r>
                      <a:endParaRPr lang="en-US" dirty="0"/>
                    </a:p>
                  </a:txBody>
                  <a:tcPr/>
                </a:tc>
                <a:tc>
                  <a:txBody>
                    <a:bodyPr/>
                    <a:lstStyle/>
                    <a:p>
                      <a:r>
                        <a:rPr lang="en-US" smtClean="0"/>
                        <a:t>Yes</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r>
              <a:tr h="370840">
                <a:tc>
                  <a:txBody>
                    <a:bodyPr/>
                    <a:lstStyle/>
                    <a:p>
                      <a:r>
                        <a:rPr lang="en-US" dirty="0" smtClean="0"/>
                        <a:t>700</a:t>
                      </a:r>
                      <a:endParaRPr lang="en-US" dirty="0"/>
                    </a:p>
                  </a:txBody>
                  <a:tcPr/>
                </a:tc>
                <a:tc>
                  <a:txBody>
                    <a:bodyPr/>
                    <a:lstStyle/>
                    <a:p>
                      <a:r>
                        <a:rPr lang="en-US" smtClean="0"/>
                        <a:t>Yes</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r>
              <a:tr h="370840">
                <a:tc>
                  <a:txBody>
                    <a:bodyPr/>
                    <a:lstStyle/>
                    <a:p>
                      <a:r>
                        <a:rPr lang="en-US" dirty="0" smtClean="0"/>
                        <a:t>800</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r>
              <a:tr h="370840">
                <a:tc>
                  <a:txBody>
                    <a:bodyPr/>
                    <a:lstStyle/>
                    <a:p>
                      <a:r>
                        <a:rPr lang="en-US" dirty="0" smtClean="0"/>
                        <a:t>900</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r>
              <a:tr h="370840">
                <a:tc>
                  <a:txBody>
                    <a:bodyPr/>
                    <a:lstStyle/>
                    <a:p>
                      <a:r>
                        <a:rPr lang="en-US" dirty="0" smtClean="0"/>
                        <a:t>1000</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r>
              <a:tr h="370840">
                <a:tc>
                  <a:txBody>
                    <a:bodyPr/>
                    <a:lstStyle/>
                    <a:p>
                      <a:r>
                        <a:rPr lang="en-US" dirty="0" smtClean="0"/>
                        <a:t>1500</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r>
              <a:tr h="370840">
                <a:tc>
                  <a:txBody>
                    <a:bodyPr/>
                    <a:lstStyle/>
                    <a:p>
                      <a:r>
                        <a:rPr lang="en-US" dirty="0" smtClean="0"/>
                        <a:t>2000</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a:t>
                      </a:r>
                    </a:p>
                  </a:txBody>
                  <a:tcPr/>
                </a:tc>
              </a:tr>
              <a:tr h="370840">
                <a:tc>
                  <a:txBody>
                    <a:bodyPr/>
                    <a:lstStyle/>
                    <a:p>
                      <a:r>
                        <a:rPr lang="en-US" dirty="0" smtClean="0"/>
                        <a:t>2500</a:t>
                      </a:r>
                      <a:endParaRPr lang="en-US" dirty="0"/>
                    </a:p>
                  </a:txBody>
                  <a:tcPr/>
                </a:tc>
                <a:tc>
                  <a:txBody>
                    <a:bodyPr/>
                    <a:lstStyle/>
                    <a:p>
                      <a:r>
                        <a:rPr lang="en-US" dirty="0" smtClean="0"/>
                        <a:t>Yes</a:t>
                      </a:r>
                      <a:endParaRPr lang="en-US" dirty="0"/>
                    </a:p>
                  </a:txBody>
                  <a:tcPr/>
                </a:tc>
                <a:tc>
                  <a:txBody>
                    <a:bodyPr/>
                    <a:lstStyle/>
                    <a:p>
                      <a:r>
                        <a:rPr lang="en-US" dirty="0" smtClean="0"/>
                        <a:t>Yes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a:t>
                      </a:r>
                    </a:p>
                  </a:txBody>
                  <a:tcPr/>
                </a:tc>
              </a:tr>
            </a:tbl>
          </a:graphicData>
        </a:graphic>
      </p:graphicFrame>
    </p:spTree>
    <p:extLst>
      <p:ext uri="{BB962C8B-B14F-4D97-AF65-F5344CB8AC3E}">
        <p14:creationId xmlns:p14="http://schemas.microsoft.com/office/powerpoint/2010/main" val="4116022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Safety</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62500" lnSpcReduction="20000"/>
              </a:bodyPr>
              <a:lstStyle/>
              <a:p>
                <a:r>
                  <a:rPr lang="en-US" dirty="0" smtClean="0"/>
                  <a:t>We checked the value of the average human body as a resistor, It’s 100K</a:t>
                </a:r>
                <a:r>
                  <a:rPr lang="el-GR" dirty="0" smtClean="0"/>
                  <a:t>Ω</a:t>
                </a:r>
                <a:r>
                  <a:rPr lang="en-US" dirty="0" smtClean="0"/>
                  <a:t>. Our resistor is 18 M</a:t>
                </a:r>
                <a:r>
                  <a:rPr lang="el-GR" dirty="0" smtClean="0"/>
                  <a:t>Ω</a:t>
                </a:r>
                <a:r>
                  <a:rPr lang="en-US" dirty="0" smtClean="0"/>
                  <a:t>. So the current drawn without a limiter for the highest voltage (most dangerous)  possible with our power supply would be</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𝐼</m:t>
                      </m:r>
                      <m:r>
                        <a:rPr lang="en-US" b="0" i="1" smtClean="0">
                          <a:latin typeface="Cambria Math"/>
                        </a:rPr>
                        <m:t>=</m:t>
                      </m:r>
                      <m:f>
                        <m:fPr>
                          <m:ctrlPr>
                            <a:rPr lang="en-US" b="0" i="1" smtClean="0">
                              <a:latin typeface="Cambria Math"/>
                            </a:rPr>
                          </m:ctrlPr>
                        </m:fPr>
                        <m:num>
                          <m:r>
                            <a:rPr lang="en-US" b="0" i="1" smtClean="0">
                              <a:latin typeface="Cambria Math"/>
                            </a:rPr>
                            <m:t>𝑉𝑜𝑙𝑡𝑎𝑔𝑒</m:t>
                          </m:r>
                        </m:num>
                        <m:den>
                          <m:r>
                            <a:rPr lang="en-US" b="0" i="1" smtClean="0">
                              <a:latin typeface="Cambria Math"/>
                            </a:rPr>
                            <m:t>𝑅𝑒𝑠𝑖𝑠𝑡𝑎𝑛𝑐𝑒</m:t>
                          </m:r>
                        </m:den>
                      </m:f>
                    </m:oMath>
                  </m:oMathPara>
                </a14:m>
                <a:endParaRPr lang="en-US" dirty="0" smtClean="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𝐼</m:t>
                      </m:r>
                      <m:r>
                        <a:rPr lang="en-US" b="0" i="1" smtClean="0">
                          <a:latin typeface="Cambria Math"/>
                        </a:rPr>
                        <m:t>=</m:t>
                      </m:r>
                      <m:f>
                        <m:fPr>
                          <m:ctrlPr>
                            <a:rPr lang="en-US" b="0" i="1" smtClean="0">
                              <a:latin typeface="Cambria Math"/>
                            </a:rPr>
                          </m:ctrlPr>
                        </m:fPr>
                        <m:num>
                          <m:r>
                            <a:rPr lang="en-US" b="0" i="1" smtClean="0">
                              <a:latin typeface="Cambria Math"/>
                            </a:rPr>
                            <m:t>2500</m:t>
                          </m:r>
                        </m:num>
                        <m:den>
                          <m:r>
                            <a:rPr lang="en-US" b="0" i="1" smtClean="0">
                              <a:latin typeface="Cambria Math"/>
                            </a:rPr>
                            <m:t>18.1∗</m:t>
                          </m:r>
                          <m:sSup>
                            <m:sSupPr>
                              <m:ctrlPr>
                                <a:rPr lang="en-US" b="0" i="1" smtClean="0">
                                  <a:latin typeface="Cambria Math"/>
                                </a:rPr>
                              </m:ctrlPr>
                            </m:sSupPr>
                            <m:e>
                              <m:r>
                                <a:rPr lang="en-US" b="0" i="1" smtClean="0">
                                  <a:latin typeface="Cambria Math"/>
                                </a:rPr>
                                <m:t>10</m:t>
                              </m:r>
                            </m:e>
                            <m:sup>
                              <m:r>
                                <a:rPr lang="en-US" b="0" i="1" smtClean="0">
                                  <a:latin typeface="Cambria Math"/>
                                </a:rPr>
                                <m:t>6</m:t>
                              </m:r>
                            </m:sup>
                          </m:sSup>
                        </m:den>
                      </m:f>
                      <m:r>
                        <a:rPr lang="en-US" b="0" i="1" smtClean="0">
                          <a:latin typeface="Cambria Math"/>
                        </a:rPr>
                        <m:t>=0.138 </m:t>
                      </m:r>
                      <m:r>
                        <a:rPr lang="en-US" b="0" i="1" smtClean="0">
                          <a:latin typeface="Cambria Math"/>
                        </a:rPr>
                        <m:t>𝑚𝐴</m:t>
                      </m:r>
                      <m:r>
                        <a:rPr lang="en-US" b="0" i="1" smtClean="0">
                          <a:latin typeface="Cambria Math"/>
                        </a:rPr>
                        <m:t> </m:t>
                      </m:r>
                    </m:oMath>
                  </m:oMathPara>
                </a14:m>
                <a:endParaRPr lang="en-US" dirty="0" smtClean="0"/>
              </a:p>
              <a:p>
                <a:r>
                  <a:rPr lang="en-US" dirty="0" smtClean="0"/>
                  <a:t>The voltage drop across the human body in these conditions is only 13.8 V.</a:t>
                </a:r>
              </a:p>
              <a:p>
                <a:r>
                  <a:rPr lang="en-US" dirty="0" smtClean="0"/>
                  <a:t>Our limiter is set to 0.01 mA and the trip is 1 mA and can be set to 0.1 mA after turning on the supply. During operation the voltage drop across the human body is 1 Volts and in worst case scenario it is 10 Volts.</a:t>
                </a:r>
              </a:p>
              <a:p>
                <a:r>
                  <a:rPr lang="en-US" dirty="0" smtClean="0"/>
                  <a:t>We had gloves and wore normal shoes on. We were able to touch the ES tray with only the thin plastic layer in between without any pain.</a:t>
                </a:r>
              </a:p>
              <a:p>
                <a:r>
                  <a:rPr lang="en-US" dirty="0" smtClean="0"/>
                  <a:t>At 2 mA we felt a slight tingling sensation at our finger tips.</a:t>
                </a:r>
              </a:p>
              <a:p>
                <a:pPr marL="0" indent="0">
                  <a:buNone/>
                </a:pPr>
                <a:r>
                  <a:rPr lang="en-US" dirty="0" smtClean="0"/>
                  <a:t>We believe the set up is very safe when operating at 2500 V.</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741" t="-1887" r="-741" b="-1482"/>
                </a:stretch>
              </a:blipFill>
            </p:spPr>
            <p:txBody>
              <a:bodyPr/>
              <a:lstStyle/>
              <a:p>
                <a:r>
                  <a:rPr lang="en-US">
                    <a:noFill/>
                  </a:rPr>
                  <a:t> </a:t>
                </a:r>
              </a:p>
            </p:txBody>
          </p:sp>
        </mc:Fallback>
      </mc:AlternateContent>
    </p:spTree>
    <p:extLst>
      <p:ext uri="{BB962C8B-B14F-4D97-AF65-F5344CB8AC3E}">
        <p14:creationId xmlns:p14="http://schemas.microsoft.com/office/powerpoint/2010/main" val="2125613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Ideas for current design and next design</a:t>
            </a:r>
            <a:endParaRPr lang="en-US" dirty="0"/>
          </a:p>
        </p:txBody>
      </p:sp>
      <p:sp>
        <p:nvSpPr>
          <p:cNvPr id="3" name="Content Placeholder 2"/>
          <p:cNvSpPr>
            <a:spLocks noGrp="1"/>
          </p:cNvSpPr>
          <p:nvPr>
            <p:ph idx="1"/>
          </p:nvPr>
        </p:nvSpPr>
        <p:spPr/>
        <p:txBody>
          <a:bodyPr/>
          <a:lstStyle/>
          <a:p>
            <a:r>
              <a:rPr lang="en-US" dirty="0" smtClean="0"/>
              <a:t>Any ideas for current design?</a:t>
            </a:r>
          </a:p>
          <a:p>
            <a:r>
              <a:rPr lang="en-US" dirty="0" smtClean="0"/>
              <a:t>Next design will be similar except it will have the copper strips alternate between positive voltage and negative voltage. Ideas?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51" y="4005522"/>
            <a:ext cx="9144000" cy="2852478"/>
          </a:xfrm>
          <a:prstGeom prst="rect">
            <a:avLst/>
          </a:prstGeom>
        </p:spPr>
      </p:pic>
    </p:spTree>
    <p:extLst>
      <p:ext uri="{BB962C8B-B14F-4D97-AF65-F5344CB8AC3E}">
        <p14:creationId xmlns:p14="http://schemas.microsoft.com/office/powerpoint/2010/main" val="3946307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smtClean="0"/>
              <a:t>During panel assembly, we face an issue of keeping the bottom straws in place  while dragging the top straws over. Weight of end piece pushes the bottom straws to the sides and the top straw that we are </a:t>
            </a:r>
            <a:r>
              <a:rPr lang="en-US" dirty="0"/>
              <a:t>d</a:t>
            </a:r>
            <a:r>
              <a:rPr lang="en-US" dirty="0" smtClean="0"/>
              <a:t>ragging sinks in between.</a:t>
            </a:r>
          </a:p>
          <a:p>
            <a:r>
              <a:rPr lang="en-US" dirty="0" smtClean="0"/>
              <a:t>The purpose of the ES tray is prevent that form happening while minimizing the risk of damaging the straws.</a:t>
            </a:r>
            <a:endParaRPr lang="en-US" dirty="0"/>
          </a:p>
        </p:txBody>
      </p:sp>
    </p:spTree>
    <p:extLst>
      <p:ext uri="{BB962C8B-B14F-4D97-AF65-F5344CB8AC3E}">
        <p14:creationId xmlns:p14="http://schemas.microsoft.com/office/powerpoint/2010/main" val="2659169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of ES Tray</a:t>
            </a:r>
            <a:endParaRPr lang="en-US" dirty="0"/>
          </a:p>
        </p:txBody>
      </p:sp>
      <p:sp>
        <p:nvSpPr>
          <p:cNvPr id="3" name="Content Placeholder 2"/>
          <p:cNvSpPr>
            <a:spLocks noGrp="1"/>
          </p:cNvSpPr>
          <p:nvPr>
            <p:ph idx="1"/>
          </p:nvPr>
        </p:nvSpPr>
        <p:spPr/>
        <p:txBody>
          <a:bodyPr/>
          <a:lstStyle/>
          <a:p>
            <a:pPr marL="0" indent="0">
              <a:buNone/>
            </a:pPr>
            <a:r>
              <a:rPr lang="en-US" dirty="0" smtClean="0"/>
              <a:t>the tray will extend under the straws area of the panel only.</a:t>
            </a:r>
          </a:p>
          <a:p>
            <a:pPr marL="0" indent="0">
              <a:buNone/>
            </a:pPr>
            <a:r>
              <a:rPr lang="en-US" dirty="0" smtClean="0"/>
              <a:t>The tray is shown in the figure.</a:t>
            </a:r>
          </a:p>
          <a:p>
            <a:pPr marL="0" indent="0">
              <a:buNone/>
            </a:pP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660" y="3352800"/>
            <a:ext cx="8249802" cy="2800741"/>
          </a:xfrm>
          <a:prstGeom prst="rect">
            <a:avLst/>
          </a:prstGeom>
        </p:spPr>
      </p:pic>
    </p:spTree>
    <p:extLst>
      <p:ext uri="{BB962C8B-B14F-4D97-AF65-F5344CB8AC3E}">
        <p14:creationId xmlns:p14="http://schemas.microsoft.com/office/powerpoint/2010/main" val="1807500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Side View of ES Tray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8662" y="2958306"/>
            <a:ext cx="7686675" cy="1809750"/>
          </a:xfrm>
        </p:spPr>
      </p:pic>
    </p:spTree>
    <p:extLst>
      <p:ext uri="{BB962C8B-B14F-4D97-AF65-F5344CB8AC3E}">
        <p14:creationId xmlns:p14="http://schemas.microsoft.com/office/powerpoint/2010/main" val="295759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clear thin layer of plastic is placed on top of ES tray. It acts as an insulator between a straw and the copper strips that runs underneath it.</a:t>
            </a:r>
            <a:endParaRPr lang="en-US" dirty="0" smtClean="0"/>
          </a:p>
          <a:p>
            <a:r>
              <a:rPr lang="en-US" dirty="0" smtClean="0"/>
              <a:t>All bottom straws will rest on the tray before charging.</a:t>
            </a:r>
          </a:p>
          <a:p>
            <a:r>
              <a:rPr lang="en-US" dirty="0" smtClean="0"/>
              <a:t>The tray is then connected to a power supply to put it at positive high voltage.</a:t>
            </a:r>
          </a:p>
          <a:p>
            <a:r>
              <a:rPr lang="en-US" dirty="0" smtClean="0"/>
              <a:t>The bottom straws will lock in place due to electron moving closer to the strips.</a:t>
            </a:r>
          </a:p>
          <a:p>
            <a:r>
              <a:rPr lang="en-US" dirty="0" smtClean="0"/>
              <a:t>The force between the straws and strips will increase as the voltage increases, but not linearly.</a:t>
            </a:r>
          </a:p>
        </p:txBody>
      </p:sp>
    </p:spTree>
    <p:extLst>
      <p:ext uri="{BB962C8B-B14F-4D97-AF65-F5344CB8AC3E}">
        <p14:creationId xmlns:p14="http://schemas.microsoft.com/office/powerpoint/2010/main" val="187383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Side View of ES Tray</a:t>
            </a:r>
            <a:br>
              <a:rPr lang="en-US" dirty="0" smtClean="0"/>
            </a:br>
            <a:r>
              <a:rPr lang="en-US" sz="2000" dirty="0"/>
              <a:t>T</a:t>
            </a:r>
            <a:r>
              <a:rPr lang="en-US" sz="2000" dirty="0" smtClean="0"/>
              <a:t>he copper strips are shown to be sticking out of the tray for convenience. They are still engraved in the tray body </a:t>
            </a:r>
            <a:endParaRPr lang="en-US" sz="2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579566"/>
            <a:ext cx="8229600" cy="2567230"/>
          </a:xfrm>
        </p:spPr>
      </p:pic>
    </p:spTree>
    <p:extLst>
      <p:ext uri="{BB962C8B-B14F-4D97-AF65-F5344CB8AC3E}">
        <p14:creationId xmlns:p14="http://schemas.microsoft.com/office/powerpoint/2010/main" val="203535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buNone/>
            </a:pPr>
            <a:r>
              <a:rPr lang="en-US" dirty="0" smtClean="0"/>
              <a:t>Notes</a:t>
            </a:r>
          </a:p>
          <a:p>
            <a:r>
              <a:rPr lang="en-US" dirty="0" smtClean="0"/>
              <a:t>The ES tray we are using is cut in half. It was originally design for a different set up. The two halves are connected by a wide strip of copper.</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650" y="3124200"/>
            <a:ext cx="8248650" cy="2800350"/>
          </a:xfrm>
          <a:prstGeom prst="rect">
            <a:avLst/>
          </a:prstGeom>
        </p:spPr>
      </p:pic>
    </p:spTree>
    <p:extLst>
      <p:ext uri="{BB962C8B-B14F-4D97-AF65-F5344CB8AC3E}">
        <p14:creationId xmlns:p14="http://schemas.microsoft.com/office/powerpoint/2010/main" val="908969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Specifications</a:t>
            </a:r>
            <a:endParaRPr lang="en-US" dirty="0"/>
          </a:p>
          <a:p>
            <a:r>
              <a:rPr lang="en-US" dirty="0" smtClean="0"/>
              <a:t>The mass of the end pieces range from 0.823g-0.833g. End piece used was greater than 0.833g. </a:t>
            </a:r>
            <a:r>
              <a:rPr lang="en-US" dirty="0"/>
              <a:t>I</a:t>
            </a:r>
            <a:r>
              <a:rPr lang="en-US" dirty="0" smtClean="0"/>
              <a:t>t was also coated with our </a:t>
            </a:r>
            <a:r>
              <a:rPr lang="en-US" dirty="0" err="1" smtClean="0"/>
              <a:t>mylar</a:t>
            </a:r>
            <a:r>
              <a:rPr lang="en-US" dirty="0" smtClean="0"/>
              <a:t> to accurately mimic the conditions in the assembly process  .</a:t>
            </a:r>
          </a:p>
          <a:p>
            <a:r>
              <a:rPr lang="en-US" dirty="0"/>
              <a:t>W</a:t>
            </a:r>
            <a:r>
              <a:rPr lang="en-US" dirty="0" smtClean="0"/>
              <a:t>e used 4 different masses to see how much can a certain voltage carry (end piece, 3.090g,3.184g,10g). Our choices were limited when it came to masses.</a:t>
            </a:r>
          </a:p>
          <a:p>
            <a:r>
              <a:rPr lang="en-US" dirty="0" smtClean="0"/>
              <a:t>The 3.090g and 3.184g masses length is about 5 times less than the length of the end piece. The force was more concentrated. 10g mass had a comparable length to the end piece. </a:t>
            </a:r>
          </a:p>
          <a:p>
            <a:r>
              <a:rPr lang="en-US" dirty="0" smtClean="0"/>
              <a:t>We added a 18 M</a:t>
            </a:r>
            <a:r>
              <a:rPr lang="el-GR" dirty="0" smtClean="0"/>
              <a:t>Ω</a:t>
            </a:r>
            <a:r>
              <a:rPr lang="en-US" dirty="0" smtClean="0"/>
              <a:t> resistor for safety.</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2014856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up</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466240"/>
            <a:ext cx="8229600" cy="2793882"/>
          </a:xfrm>
        </p:spPr>
      </p:pic>
    </p:spTree>
    <p:extLst>
      <p:ext uri="{BB962C8B-B14F-4D97-AF65-F5344CB8AC3E}">
        <p14:creationId xmlns:p14="http://schemas.microsoft.com/office/powerpoint/2010/main" val="3120645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647</Words>
  <Application>Microsoft Office PowerPoint</Application>
  <PresentationFormat>On-screen Show (4:3)</PresentationFormat>
  <Paragraphs>108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Electrostatic Tray</vt:lpstr>
      <vt:lpstr>Introduction</vt:lpstr>
      <vt:lpstr>Design of ES Tray</vt:lpstr>
      <vt:lpstr>Side View of ES Tray</vt:lpstr>
      <vt:lpstr>Procedure</vt:lpstr>
      <vt:lpstr>Side View of ES Tray The copper strips are shown to be sticking out of the tray for convenience. They are still engraved in the tray body </vt:lpstr>
      <vt:lpstr>PowerPoint Presentation</vt:lpstr>
      <vt:lpstr>Experiment</vt:lpstr>
      <vt:lpstr>Set up</vt:lpstr>
      <vt:lpstr>Data</vt:lpstr>
      <vt:lpstr>Notes on Safety</vt:lpstr>
      <vt:lpstr>Ideas for current design and next design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Electrostatic Tray</dc:title>
  <dc:creator>factory</dc:creator>
  <cp:lastModifiedBy>factory</cp:lastModifiedBy>
  <cp:revision>18</cp:revision>
  <dcterms:created xsi:type="dcterms:W3CDTF">2017-06-28T14:09:10Z</dcterms:created>
  <dcterms:modified xsi:type="dcterms:W3CDTF">2017-06-28T18:28:28Z</dcterms:modified>
</cp:coreProperties>
</file>