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57" r:id="rId5"/>
    <p:sldId id="260" r:id="rId6"/>
    <p:sldId id="259" r:id="rId7"/>
    <p:sldId id="258" r:id="rId8"/>
    <p:sldId id="261" r:id="rId9"/>
    <p:sldId id="262" r:id="rId10"/>
    <p:sldId id="263" r:id="rId11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>
        <p:scale>
          <a:sx n="66" d="100"/>
          <a:sy n="66" d="100"/>
        </p:scale>
        <p:origin x="-516" y="20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4EDC-59C0-49C7-8ADA-5A781B329E02}" type="datetimeFigureOut">
              <a:rPr lang="en-US"/>
              <a:t>7/5/2017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D46A-B586-417D-BFBD-8C8FE0AAF762}" type="datetimeFigureOut">
              <a:rPr lang="en-US"/>
              <a:t>7/5/2017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ree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7/5/2017</a:t>
            </a:fld>
            <a:endParaRPr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7/5/2017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7/5/2017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7/5/2017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7/5/2017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7/5/2017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7/5/2017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7/5/2017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7/5/2017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7/5/2017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7/5/2017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ree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D029-FB74-4578-B929-F66AA97659CA}" type="datetimeFigureOut">
              <a:rPr lang="en-US"/>
              <a:pPr/>
              <a:t>7/5/2017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-scm.com/downloads" TargetMode="External"/><Relationship Id="rId2" Type="http://schemas.openxmlformats.org/officeDocument/2006/relationships/hyperlink" Target="mailto:kampa041@umn.ed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9117436" cy="2000251"/>
          </a:xfrm>
        </p:spPr>
        <p:txBody>
          <a:bodyPr>
            <a:normAutofit fontScale="90000"/>
          </a:bodyPr>
          <a:lstStyle/>
          <a:p>
            <a:r>
              <a:rPr lang="en-US" dirty="0"/>
              <a:t>Code Management With </a:t>
            </a:r>
            <a:r>
              <a:rPr lang="en-US" dirty="0" err="1" smtClean="0"/>
              <a:t>Github</a:t>
            </a:r>
            <a:r>
              <a:rPr lang="en-US" dirty="0" smtClean="0"/>
              <a:t> &amp; Straw </a:t>
            </a:r>
            <a:r>
              <a:rPr lang="en-US" dirty="0" smtClean="0"/>
              <a:t>Resistance Measurements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7 July,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Github</a:t>
            </a:r>
            <a:r>
              <a:rPr lang="en-US" dirty="0" smtClean="0"/>
              <a:t>: 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Github</a:t>
            </a:r>
            <a:r>
              <a:rPr lang="en-US" dirty="0" smtClean="0"/>
              <a:t> allows access to view and edit all python scripts, Arduino code, data files, </a:t>
            </a:r>
            <a:r>
              <a:rPr lang="en-US" dirty="0" err="1" smtClean="0"/>
              <a:t>etc</a:t>
            </a:r>
            <a:r>
              <a:rPr lang="en-US" dirty="0" smtClean="0"/>
              <a:t> from any computer</a:t>
            </a:r>
          </a:p>
          <a:p>
            <a:pPr lvl="1"/>
            <a:r>
              <a:rPr lang="en-US" dirty="0" smtClean="0"/>
              <a:t>Looking into automating this to send data from each station to Dan Ambrose each day.</a:t>
            </a:r>
          </a:p>
          <a:p>
            <a:pPr lvl="1"/>
            <a:r>
              <a:rPr lang="en-US" dirty="0" smtClean="0"/>
              <a:t>Anyone currently working on scripts, please find me so we can discuss the best way to include necessary files in repository</a:t>
            </a:r>
          </a:p>
          <a:p>
            <a:r>
              <a:rPr lang="en-US" dirty="0" smtClean="0"/>
              <a:t>When accessing and editing files, repository works just like a typical folder on a computer</a:t>
            </a:r>
          </a:p>
          <a:p>
            <a:r>
              <a:rPr lang="en-US" dirty="0" smtClean="0"/>
              <a:t>To pull in updates and send changes to the master branch of the repository (hosted on Github.com), run commands in </a:t>
            </a:r>
            <a:r>
              <a:rPr lang="en-US" dirty="0" err="1" smtClean="0"/>
              <a:t>Git</a:t>
            </a:r>
            <a:r>
              <a:rPr lang="en-US" dirty="0" smtClean="0"/>
              <a:t> Bash</a:t>
            </a:r>
            <a:endParaRPr lang="en-US" dirty="0"/>
          </a:p>
          <a:p>
            <a:r>
              <a:rPr lang="en-US" dirty="0" smtClean="0"/>
              <a:t>Anywhere in local repository folder (Mu2e-Factory on the desktop of computers in PAN464), right-click, select “</a:t>
            </a:r>
            <a:r>
              <a:rPr lang="en-US" dirty="0" err="1" smtClean="0"/>
              <a:t>Git</a:t>
            </a:r>
            <a:r>
              <a:rPr lang="en-US" dirty="0" smtClean="0"/>
              <a:t> Bash Here”</a:t>
            </a:r>
          </a:p>
        </p:txBody>
      </p:sp>
    </p:spTree>
    <p:extLst>
      <p:ext uri="{BB962C8B-B14F-4D97-AF65-F5344CB8AC3E}">
        <p14:creationId xmlns:p14="http://schemas.microsoft.com/office/powerpoint/2010/main" val="447442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Github</a:t>
            </a:r>
            <a:r>
              <a:rPr lang="en-US" dirty="0" smtClean="0"/>
              <a:t>: Important Commands (preceded by </a:t>
            </a:r>
            <a:r>
              <a:rPr lang="en-US" dirty="0" err="1" smtClean="0">
                <a:solidFill>
                  <a:srgbClr val="FF0000"/>
                </a:solidFill>
              </a:rPr>
              <a:t>git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pull</a:t>
            </a:r>
            <a:r>
              <a:rPr lang="en-US" dirty="0" smtClean="0"/>
              <a:t> : takes changes from repository and puts them on local machine (ALWAYS PULL BEFORE RUNNING ANY OTHER COMMANDS)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status </a:t>
            </a:r>
            <a:r>
              <a:rPr lang="en-US" dirty="0" smtClean="0"/>
              <a:t>: shows any local changes that vary from repository (do this after making a change)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add</a:t>
            </a:r>
            <a:r>
              <a:rPr lang="en-US" dirty="0" smtClean="0"/>
              <a:t> : any files or folders included in this line are set to be merged into repository (use </a:t>
            </a:r>
            <a:r>
              <a:rPr lang="en-US" dirty="0" smtClean="0">
                <a:solidFill>
                  <a:srgbClr val="FF0000"/>
                </a:solidFill>
              </a:rPr>
              <a:t>add -A</a:t>
            </a:r>
            <a:r>
              <a:rPr lang="en-US" dirty="0" smtClean="0"/>
              <a:t> to add all changed files in repository)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commit –m “EXPLAIN CHANGES” </a:t>
            </a:r>
            <a:r>
              <a:rPr lang="en-US" dirty="0" smtClean="0"/>
              <a:t>: locks in changed files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push </a:t>
            </a:r>
            <a:r>
              <a:rPr lang="en-US" dirty="0" smtClean="0"/>
              <a:t>: merges committed files with master branch</a:t>
            </a:r>
            <a:endParaRPr lang="en-US" dirty="0"/>
          </a:p>
          <a:p>
            <a:pPr lvl="1"/>
            <a:r>
              <a:rPr lang="en-US" dirty="0" smtClean="0"/>
              <a:t>At this point, any other computer running the command </a:t>
            </a:r>
            <a:r>
              <a:rPr lang="en-US" dirty="0" err="1" smtClean="0">
                <a:solidFill>
                  <a:srgbClr val="FF0000"/>
                </a:solidFill>
              </a:rPr>
              <a:t>git</a:t>
            </a:r>
            <a:r>
              <a:rPr lang="en-US" dirty="0" smtClean="0">
                <a:solidFill>
                  <a:srgbClr val="FF0000"/>
                </a:solidFill>
              </a:rPr>
              <a:t> pull</a:t>
            </a:r>
            <a:r>
              <a:rPr lang="en-US" dirty="0" smtClean="0"/>
              <a:t> will now have your changes</a:t>
            </a:r>
          </a:p>
        </p:txBody>
      </p:sp>
    </p:spTree>
    <p:extLst>
      <p:ext uri="{BB962C8B-B14F-4D97-AF65-F5344CB8AC3E}">
        <p14:creationId xmlns:p14="http://schemas.microsoft.com/office/powerpoint/2010/main" val="3576590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Github</a:t>
            </a:r>
            <a:r>
              <a:rPr lang="en-US" dirty="0" smtClean="0"/>
              <a:t>: Getting Repository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8883" y="1701796"/>
            <a:ext cx="10360501" cy="469900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Send an email to </a:t>
            </a:r>
            <a:r>
              <a:rPr lang="en-US" dirty="0" smtClean="0">
                <a:hlinkClick r:id="rId2"/>
              </a:rPr>
              <a:t>kampa041@umn.edu</a:t>
            </a:r>
            <a:r>
              <a:rPr lang="en-US" dirty="0" smtClean="0"/>
              <a:t> with your </a:t>
            </a:r>
            <a:r>
              <a:rPr lang="en-US" dirty="0" err="1" smtClean="0"/>
              <a:t>github</a:t>
            </a:r>
            <a:r>
              <a:rPr lang="en-US" dirty="0" smtClean="0"/>
              <a:t> username or email for access to make changes to repository</a:t>
            </a:r>
          </a:p>
          <a:p>
            <a:r>
              <a:rPr lang="en-US" dirty="0" smtClean="0"/>
              <a:t>Download and install </a:t>
            </a:r>
            <a:r>
              <a:rPr lang="en-US" dirty="0" err="1" smtClean="0"/>
              <a:t>git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git-scm.com/downloads</a:t>
            </a:r>
            <a:endParaRPr lang="en-US" dirty="0" smtClean="0"/>
          </a:p>
          <a:p>
            <a:pPr lvl="1"/>
            <a:r>
              <a:rPr lang="en-US" dirty="0" smtClean="0"/>
              <a:t>Use recommended install settings</a:t>
            </a:r>
          </a:p>
          <a:p>
            <a:r>
              <a:rPr lang="en-US" dirty="0" smtClean="0"/>
              <a:t>In folder where you want repository, right-click, select “</a:t>
            </a:r>
            <a:r>
              <a:rPr lang="en-US" dirty="0" err="1" smtClean="0"/>
              <a:t>Git</a:t>
            </a:r>
            <a:r>
              <a:rPr lang="en-US" dirty="0" smtClean="0"/>
              <a:t> Bash Here”</a:t>
            </a:r>
          </a:p>
          <a:p>
            <a:pPr lvl="1"/>
            <a:r>
              <a:rPr lang="en-US" dirty="0" smtClean="0"/>
              <a:t>$ </a:t>
            </a:r>
            <a:r>
              <a:rPr lang="en-US" dirty="0" err="1" smtClean="0"/>
              <a:t>git</a:t>
            </a:r>
            <a:r>
              <a:rPr lang="en-US" dirty="0" smtClean="0"/>
              <a:t> clone </a:t>
            </a:r>
            <a:r>
              <a:rPr lang="en-US" dirty="0" err="1" smtClean="0"/>
              <a:t>clone</a:t>
            </a:r>
            <a:r>
              <a:rPr lang="en-US" dirty="0" smtClean="0"/>
              <a:t> https://github.com/ckampa13/Mu2e-Factory.git</a:t>
            </a:r>
          </a:p>
          <a:p>
            <a:pPr lvl="1"/>
            <a:r>
              <a:rPr lang="en-US" dirty="0" smtClean="0"/>
              <a:t>$ cd Mu2e-Factory/</a:t>
            </a:r>
          </a:p>
          <a:p>
            <a:pPr lvl="1"/>
            <a:r>
              <a:rPr lang="en-US" dirty="0" smtClean="0"/>
              <a:t>$ </a:t>
            </a:r>
            <a:r>
              <a:rPr lang="en-US" dirty="0" err="1" smtClean="0"/>
              <a:t>git</a:t>
            </a:r>
            <a:r>
              <a:rPr lang="en-US" dirty="0" smtClean="0"/>
              <a:t> </a:t>
            </a:r>
            <a:r>
              <a:rPr lang="en-US" dirty="0" err="1" smtClean="0"/>
              <a:t>config</a:t>
            </a:r>
            <a:r>
              <a:rPr lang="en-US" dirty="0" smtClean="0"/>
              <a:t> </a:t>
            </a:r>
            <a:r>
              <a:rPr lang="en-US" dirty="0" err="1" smtClean="0"/>
              <a:t>user.email</a:t>
            </a:r>
            <a:r>
              <a:rPr lang="en-US" dirty="0" smtClean="0"/>
              <a:t> “GITHUB_EMAIL”</a:t>
            </a:r>
          </a:p>
          <a:p>
            <a:pPr lvl="1"/>
            <a:r>
              <a:rPr lang="en-US" dirty="0" smtClean="0"/>
              <a:t>$ </a:t>
            </a:r>
            <a:r>
              <a:rPr lang="en-US" dirty="0" err="1" smtClean="0"/>
              <a:t>git</a:t>
            </a:r>
            <a:r>
              <a:rPr lang="en-US" dirty="0" smtClean="0"/>
              <a:t> </a:t>
            </a:r>
            <a:r>
              <a:rPr lang="en-US" dirty="0" err="1" smtClean="0"/>
              <a:t>config</a:t>
            </a:r>
            <a:r>
              <a:rPr lang="en-US" dirty="0" smtClean="0"/>
              <a:t> user.name “GITHUB_USERNAME”</a:t>
            </a:r>
            <a:endParaRPr lang="en-US" dirty="0"/>
          </a:p>
          <a:p>
            <a:r>
              <a:rPr lang="en-US" dirty="0" smtClean="0"/>
              <a:t>When you first push from your computer, you will be prompted to enter your </a:t>
            </a:r>
            <a:r>
              <a:rPr lang="en-US" dirty="0" err="1" smtClean="0"/>
              <a:t>Github</a:t>
            </a:r>
            <a:r>
              <a:rPr lang="en-US" dirty="0" smtClean="0"/>
              <a:t> username and password</a:t>
            </a:r>
          </a:p>
        </p:txBody>
      </p:sp>
    </p:spTree>
    <p:extLst>
      <p:ext uri="{BB962C8B-B14F-4D97-AF65-F5344CB8AC3E}">
        <p14:creationId xmlns:p14="http://schemas.microsoft.com/office/powerpoint/2010/main" val="2472364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Resistance Measurements: Ohmmeter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18883" y="1701797"/>
                <a:ext cx="10360501" cy="4089403"/>
              </a:xfrm>
            </p:spPr>
            <p:txBody>
              <a:bodyPr/>
              <a:lstStyle/>
              <a:p>
                <a:r>
                  <a:rPr lang="en-US" dirty="0" smtClean="0"/>
                  <a:t>Using a voltage divider with a known resistor R2, R1 can be determined by measuring the output voltage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𝑜𝑢𝑡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𝑜𝑢𝑡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𝑜𝑢𝑡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8883" y="1701797"/>
                <a:ext cx="10360501" cy="4089403"/>
              </a:xfrm>
              <a:blipFill rotWithShape="0">
                <a:blip r:embed="rId2"/>
                <a:stretch>
                  <a:fillRect l="-765" t="-20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4570412" y="4343400"/>
            <a:ext cx="3733800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grpSp>
        <p:nvGrpSpPr>
          <p:cNvPr id="7" name="Group 6"/>
          <p:cNvGrpSpPr/>
          <p:nvPr/>
        </p:nvGrpSpPr>
        <p:grpSpPr>
          <a:xfrm>
            <a:off x="8761412" y="3095624"/>
            <a:ext cx="2095500" cy="2695576"/>
            <a:chOff x="8761412" y="3095624"/>
            <a:chExt cx="2095500" cy="2695576"/>
          </a:xfrm>
        </p:grpSpPr>
        <p:sp>
          <p:nvSpPr>
            <p:cNvPr id="6" name="Rectangle 5"/>
            <p:cNvSpPr/>
            <p:nvPr/>
          </p:nvSpPr>
          <p:spPr>
            <a:xfrm>
              <a:off x="8761412" y="3124200"/>
              <a:ext cx="2057400" cy="2667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pic>
          <p:nvPicPr>
            <p:cNvPr id="1026" name="Picture 2" descr="Image result for voltage divid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61412" y="3095624"/>
              <a:ext cx="2095500" cy="2695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68007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0" y="304800"/>
            <a:ext cx="10360501" cy="812800"/>
          </a:xfrm>
        </p:spPr>
        <p:txBody>
          <a:bodyPr/>
          <a:lstStyle/>
          <a:p>
            <a:r>
              <a:rPr lang="en-US" dirty="0" smtClean="0"/>
              <a:t>Straw Resistance Measurements: Circuit Design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012" y="1117600"/>
            <a:ext cx="6629400" cy="5318090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770812" y="1477945"/>
            <a:ext cx="4113529" cy="4597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Using all 6 analog inputs, A0-A5, number of measurement cycles reduces from 96 to 16</a:t>
            </a:r>
          </a:p>
          <a:p>
            <a:pPr lvl="1"/>
            <a:r>
              <a:rPr lang="en-US" dirty="0" smtClean="0"/>
              <a:t>Op-amp voltage follower (buffer) is needed at each 5V input of a module to isolate voltage dividers</a:t>
            </a:r>
          </a:p>
          <a:p>
            <a:pPr lvl="1"/>
            <a:r>
              <a:rPr lang="en-US" dirty="0" smtClean="0"/>
              <a:t>The same digital outputs can be used on all 6 modules of circuit</a:t>
            </a:r>
          </a:p>
          <a:p>
            <a:r>
              <a:rPr lang="en-US" dirty="0" smtClean="0"/>
              <a:t>Allotting 3 seconds per measurement cycle (for fluctuations), the entire pallet is measured in under 1 minute</a:t>
            </a:r>
          </a:p>
          <a:p>
            <a:pPr lvl="1"/>
            <a:r>
              <a:rPr lang="en-US" dirty="0" smtClean="0"/>
              <a:t>By hand: 1,375 hours (45min/pallet with 2 people)</a:t>
            </a:r>
          </a:p>
          <a:p>
            <a:pPr lvl="1"/>
            <a:r>
              <a:rPr lang="en-US" dirty="0" smtClean="0"/>
              <a:t>Automated: 30 hours (2min/pallet with 1 person)</a:t>
            </a:r>
          </a:p>
          <a:p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2055812" y="5486400"/>
            <a:ext cx="1066800" cy="461665"/>
            <a:chOff x="2055812" y="5486400"/>
            <a:chExt cx="1066800" cy="461665"/>
          </a:xfrm>
        </p:grpSpPr>
        <p:sp>
          <p:nvSpPr>
            <p:cNvPr id="9" name="Rounded Rectangle 8"/>
            <p:cNvSpPr/>
            <p:nvPr/>
          </p:nvSpPr>
          <p:spPr>
            <a:xfrm>
              <a:off x="2055812" y="5486400"/>
              <a:ext cx="990600" cy="381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55812" y="54864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Buffer</a:t>
              </a:r>
              <a:endParaRPr lang="en-US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237412" y="5105400"/>
            <a:ext cx="304800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R2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6412" y="4953000"/>
            <a:ext cx="2286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664158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Resistance Measurements: 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Currently designing PCB</a:t>
            </a:r>
          </a:p>
          <a:p>
            <a:r>
              <a:rPr lang="en-US" dirty="0" smtClean="0"/>
              <a:t>Consistent and quick method for calibration (every month or two?)</a:t>
            </a:r>
          </a:p>
          <a:p>
            <a:pPr lvl="1"/>
            <a:r>
              <a:rPr lang="en-US" dirty="0"/>
              <a:t>Non-zero on resistance of analog multiplexers requires proper </a:t>
            </a:r>
            <a:r>
              <a:rPr lang="en-US" dirty="0" smtClean="0"/>
              <a:t>calibration</a:t>
            </a:r>
          </a:p>
          <a:p>
            <a:pPr lvl="1"/>
            <a:r>
              <a:rPr lang="en-US" dirty="0" smtClean="0"/>
              <a:t>Voltage divider consistently reads 17.5% below real value for resistances in the range of 1</a:t>
            </a:r>
            <a:r>
              <a:rPr lang="el-GR" dirty="0" smtClean="0">
                <a:cs typeface="Times New Roman" panose="02020603050405020304" pitchFamily="18" charset="0"/>
              </a:rPr>
              <a:t>Ω</a:t>
            </a:r>
            <a:r>
              <a:rPr lang="en-US" dirty="0" smtClean="0">
                <a:cs typeface="Times New Roman" panose="02020603050405020304" pitchFamily="18" charset="0"/>
              </a:rPr>
              <a:t>-5k</a:t>
            </a:r>
            <a:r>
              <a:rPr lang="el-GR" dirty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Ω</a:t>
            </a:r>
            <a:r>
              <a:rPr lang="en-US" dirty="0" smtClean="0">
                <a:cs typeface="Times New Roman" panose="02020603050405020304" pitchFamily="18" charset="0"/>
              </a:rPr>
              <a:t> (this has been adjusted for, but can it be explained?)</a:t>
            </a:r>
            <a:endParaRPr lang="en-US" dirty="0" smtClean="0"/>
          </a:p>
          <a:p>
            <a:r>
              <a:rPr lang="en-US" dirty="0" smtClean="0"/>
              <a:t>Connections to straws</a:t>
            </a:r>
          </a:p>
          <a:p>
            <a:pPr lvl="1"/>
            <a:r>
              <a:rPr lang="en-US" dirty="0" smtClean="0"/>
              <a:t>Inside: End pieces with wire soldered in and round off resting in 3D printed pallet edge pieces</a:t>
            </a:r>
            <a:r>
              <a:rPr lang="en-US" dirty="0"/>
              <a:t> </a:t>
            </a:r>
            <a:r>
              <a:rPr lang="en-US" dirty="0" smtClean="0"/>
              <a:t>–Need to produce 48 (+extras)</a:t>
            </a:r>
          </a:p>
          <a:p>
            <a:pPr lvl="1"/>
            <a:r>
              <a:rPr lang="en-US" dirty="0" smtClean="0"/>
              <a:t>Outside: Currently looking into designing a clip with conductive foam to add onto existing inside measurement piece</a:t>
            </a:r>
          </a:p>
          <a:p>
            <a:pPr lvl="1"/>
            <a:r>
              <a:rPr lang="en-US" dirty="0" smtClean="0"/>
              <a:t>Calibration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325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787990.potx" id="{BDB9CD5E-36EC-45F3-B87D-6D062B8A3823}" vid="{51682E2F-7C85-4D6F-AD40-072EFC83910D}"/>
    </a:ext>
  </a:extLst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C67BEE-D13F-4BD2-98A5-34D8A0977F68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4873beb7-5857-4685-be1f-d57550cc96c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Triple circuit lines presentation (widescreen)</Template>
  <TotalTime>136</TotalTime>
  <Words>576</Words>
  <Application>Microsoft Office PowerPoint</Application>
  <PresentationFormat>Custom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 Math</vt:lpstr>
      <vt:lpstr>Times New Roman</vt:lpstr>
      <vt:lpstr>Tech 16x9</vt:lpstr>
      <vt:lpstr>Code Management With Github &amp; Straw Resistance Measurements</vt:lpstr>
      <vt:lpstr>Github: Getting Started</vt:lpstr>
      <vt:lpstr>Github: Important Commands (preceded by git)</vt:lpstr>
      <vt:lpstr>Github: Getting Repository</vt:lpstr>
      <vt:lpstr>Straw Resistance Measurements: Ohmmeter</vt:lpstr>
      <vt:lpstr>Straw Resistance Measurements: Circuit Design</vt:lpstr>
      <vt:lpstr>Resistance Measurements: To Do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Straw Resistance Measurements &amp; Code Management With Github</dc:title>
  <dc:creator>Cole Kampa</dc:creator>
  <cp:lastModifiedBy>Cole Kampa</cp:lastModifiedBy>
  <cp:revision>13</cp:revision>
  <dcterms:created xsi:type="dcterms:W3CDTF">2017-07-05T16:11:48Z</dcterms:created>
  <dcterms:modified xsi:type="dcterms:W3CDTF">2017-07-05T18:28:42Z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