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ptx" ContentType="application/vnd.openxmlformats-officedocument.presentationml.presentatio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5" r:id="rId3"/>
    <p:sldId id="287" r:id="rId4"/>
    <p:sldId id="269" r:id="rId5"/>
    <p:sldId id="266" r:id="rId6"/>
    <p:sldId id="273" r:id="rId7"/>
    <p:sldId id="270" r:id="rId8"/>
    <p:sldId id="271" r:id="rId9"/>
    <p:sldId id="272" r:id="rId10"/>
    <p:sldId id="291" r:id="rId11"/>
    <p:sldId id="288" r:id="rId12"/>
    <p:sldId id="259" r:id="rId13"/>
    <p:sldId id="267" r:id="rId14"/>
    <p:sldId id="260" r:id="rId15"/>
    <p:sldId id="261" r:id="rId16"/>
    <p:sldId id="262" r:id="rId17"/>
    <p:sldId id="264" r:id="rId18"/>
    <p:sldId id="277" r:id="rId19"/>
    <p:sldId id="263" r:id="rId20"/>
    <p:sldId id="278" r:id="rId21"/>
    <p:sldId id="283" r:id="rId22"/>
    <p:sldId id="284" r:id="rId23"/>
    <p:sldId id="280" r:id="rId24"/>
    <p:sldId id="290" r:id="rId25"/>
    <p:sldId id="294" r:id="rId26"/>
    <p:sldId id="282" r:id="rId27"/>
    <p:sldId id="292" r:id="rId28"/>
    <p:sldId id="29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28" y="-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PowerPoint_Presentation1.pptx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for solar normal modes in ambient seismic noise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Ross </a:t>
            </a:r>
            <a:r>
              <a:rPr lang="en-US" dirty="0" err="1" smtClean="0"/>
              <a:t>Caton</a:t>
            </a:r>
            <a:r>
              <a:rPr lang="en-US" dirty="0" smtClean="0"/>
              <a:t> &amp; Gary L. </a:t>
            </a:r>
            <a:r>
              <a:rPr lang="en-US" dirty="0" err="1" smtClean="0"/>
              <a:t>Pavlis</a:t>
            </a:r>
            <a:endParaRPr lang="en-US" dirty="0" smtClean="0"/>
          </a:p>
          <a:p>
            <a:r>
              <a:rPr lang="en-US" dirty="0" smtClean="0"/>
              <a:t>Indiana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8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19" y="0"/>
            <a:ext cx="9139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5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0"/>
            <a:ext cx="10561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9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Filter transients</a:t>
            </a:r>
          </a:p>
          <a:p>
            <a:r>
              <a:rPr lang="en-US" sz="2400" dirty="0" smtClean="0"/>
              <a:t>Autoregressive </a:t>
            </a:r>
            <a:r>
              <a:rPr lang="en-US" sz="2400" dirty="0" err="1" smtClean="0"/>
              <a:t>prewhitening</a:t>
            </a:r>
            <a:endParaRPr lang="en-US" sz="2400" dirty="0" smtClean="0"/>
          </a:p>
          <a:p>
            <a:r>
              <a:rPr lang="en-US" sz="2400" dirty="0" smtClean="0"/>
              <a:t>Form robust beam</a:t>
            </a:r>
          </a:p>
          <a:p>
            <a:r>
              <a:rPr lang="en-US" sz="2400" dirty="0" err="1" smtClean="0"/>
              <a:t>Multitaper</a:t>
            </a:r>
            <a:r>
              <a:rPr lang="en-US" sz="2400" dirty="0" smtClean="0"/>
              <a:t> spectrum</a:t>
            </a:r>
          </a:p>
          <a:p>
            <a:r>
              <a:rPr lang="en-US" sz="2400" dirty="0" smtClean="0"/>
              <a:t>Spectrum standardization</a:t>
            </a:r>
          </a:p>
          <a:p>
            <a:r>
              <a:rPr lang="en-US" sz="2400" dirty="0" smtClean="0"/>
              <a:t>Estimate 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3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Multitaper</a:t>
            </a:r>
            <a:r>
              <a:rPr lang="en-US" dirty="0" smtClean="0"/>
              <a:t> spectrum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multitaper</a:t>
            </a:r>
            <a:r>
              <a:rPr lang="en-US" sz="2400" dirty="0" smtClean="0"/>
              <a:t> estimator has low variance, bias, and leakage</a:t>
            </a:r>
          </a:p>
          <a:p>
            <a:r>
              <a:rPr lang="en-US" sz="2400" dirty="0" smtClean="0"/>
              <a:t>Estimate several PSD (called “</a:t>
            </a:r>
            <a:r>
              <a:rPr lang="en-US" sz="2400" dirty="0" err="1" smtClean="0"/>
              <a:t>eigenspectra</a:t>
            </a:r>
            <a:r>
              <a:rPr lang="en-US" sz="2400" dirty="0" smtClean="0"/>
              <a:t>”) using the </a:t>
            </a:r>
            <a:r>
              <a:rPr lang="en-US" sz="2400" dirty="0" err="1" smtClean="0"/>
              <a:t>Slepian</a:t>
            </a:r>
            <a:r>
              <a:rPr lang="en-US" sz="2400" dirty="0" smtClean="0"/>
              <a:t> tapers</a:t>
            </a:r>
          </a:p>
          <a:p>
            <a:r>
              <a:rPr lang="en-US" sz="2400" dirty="0" err="1" smtClean="0"/>
              <a:t>Slepian</a:t>
            </a:r>
            <a:r>
              <a:rPr lang="en-US" sz="2400" dirty="0" smtClean="0"/>
              <a:t> tapers maximize the amount of power within a specified bandwidth</a:t>
            </a:r>
          </a:p>
          <a:p>
            <a:r>
              <a:rPr lang="en-US" sz="2400" dirty="0" smtClean="0"/>
              <a:t>Take a weighted average of these estimates to reduce variance</a:t>
            </a:r>
          </a:p>
          <a:p>
            <a:r>
              <a:rPr lang="en-US" sz="2400" dirty="0" smtClean="0"/>
              <a:t>(Thomson 1982) for 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920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Earthquakes, mining blasts, mass </a:t>
            </a:r>
            <a:r>
              <a:rPr lang="en-US" sz="2400" dirty="0" err="1" smtClean="0"/>
              <a:t>recenters</a:t>
            </a:r>
            <a:r>
              <a:rPr lang="en-US" sz="2400" dirty="0" smtClean="0"/>
              <a:t>, and sensor glitches add undesirable harmonics to the spectrum</a:t>
            </a:r>
          </a:p>
          <a:p>
            <a:r>
              <a:rPr lang="en-US" sz="2400" dirty="0" smtClean="0"/>
              <a:t>(Optional) Standardize time series data with robust measure of scale</a:t>
            </a:r>
          </a:p>
          <a:p>
            <a:r>
              <a:rPr lang="en-US" sz="2400" dirty="0" smtClean="0"/>
              <a:t>At each point, check if it’s value exceeds a given threshold</a:t>
            </a:r>
          </a:p>
          <a:p>
            <a:r>
              <a:rPr lang="en-US" sz="2400" dirty="0" smtClean="0"/>
              <a:t>If it does, replace with trimmed mean of surrounding points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344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filter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68" y="1429555"/>
            <a:ext cx="7601790" cy="5428445"/>
          </a:xfrm>
        </p:spPr>
      </p:pic>
    </p:spTree>
    <p:extLst>
      <p:ext uri="{BB962C8B-B14F-4D97-AF65-F5344CB8AC3E}">
        <p14:creationId xmlns:p14="http://schemas.microsoft.com/office/powerpoint/2010/main" val="224969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filter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18" y="1383091"/>
            <a:ext cx="7366716" cy="5474909"/>
          </a:xfrm>
        </p:spPr>
      </p:pic>
    </p:spTree>
    <p:extLst>
      <p:ext uri="{BB962C8B-B14F-4D97-AF65-F5344CB8AC3E}">
        <p14:creationId xmlns:p14="http://schemas.microsoft.com/office/powerpoint/2010/main" val="325152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It’s possible to statistically estimate the SNR and fraction of frequency bins of modes in a given band</a:t>
            </a:r>
          </a:p>
          <a:p>
            <a:r>
              <a:rPr lang="en-US" sz="2400" dirty="0" smtClean="0"/>
              <a:t>Spectra of noise are central Chi-square distributed</a:t>
            </a:r>
          </a:p>
          <a:p>
            <a:r>
              <a:rPr lang="en-US" sz="2400" dirty="0" smtClean="0"/>
              <a:t>Spectra of lines are </a:t>
            </a:r>
            <a:r>
              <a:rPr lang="en-US" sz="2400" dirty="0" err="1" smtClean="0"/>
              <a:t>noncentral</a:t>
            </a:r>
            <a:r>
              <a:rPr lang="en-US" sz="2400" dirty="0" smtClean="0"/>
              <a:t> Chi-square distributed</a:t>
            </a:r>
          </a:p>
          <a:p>
            <a:r>
              <a:rPr lang="en-US" sz="2400" dirty="0" smtClean="0"/>
              <a:t>Do a grid search over non-centrality parameter and fraction of frequency bins in the </a:t>
            </a:r>
            <a:r>
              <a:rPr lang="en-US" sz="2400" dirty="0" err="1" smtClean="0"/>
              <a:t>noncentral</a:t>
            </a:r>
            <a:r>
              <a:rPr lang="en-US" sz="2400" dirty="0" smtClean="0"/>
              <a:t> distribution for the minimum D-statistic</a:t>
            </a:r>
          </a:p>
          <a:p>
            <a:r>
              <a:rPr lang="en-US" sz="2400" dirty="0" smtClean="0"/>
              <a:t>(Thomson et al. 2001) for 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519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44800" cy="5458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70" y="1647098"/>
            <a:ext cx="6306430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0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We need to assess the significance of lines that we find</a:t>
            </a:r>
          </a:p>
          <a:p>
            <a:r>
              <a:rPr lang="en-US" sz="2400" dirty="0" smtClean="0"/>
              <a:t>Power spectra are chi-square distributed</a:t>
            </a:r>
          </a:p>
          <a:p>
            <a:r>
              <a:rPr lang="en-US" sz="2400" dirty="0" smtClean="0"/>
              <a:t>If K tapers are used, the standardized spectrum of white noise is approximately Gamma(K, 1/K) distributed</a:t>
            </a:r>
          </a:p>
          <a:p>
            <a:r>
              <a:rPr lang="en-US" sz="2400" dirty="0" smtClean="0"/>
              <a:t>Divide the spectrum by it’s “base,” here estimated by ordinary least squares of the bottom 20% of bins</a:t>
            </a:r>
          </a:p>
          <a:p>
            <a:r>
              <a:rPr lang="en-US" sz="2400" dirty="0" smtClean="0"/>
              <a:t>Scale so it’s 5% point matches the 5% point of a Gamma(K, 1/K) distribution</a:t>
            </a:r>
          </a:p>
          <a:p>
            <a:r>
              <a:rPr lang="en-US" sz="2400" dirty="0" smtClean="0"/>
              <a:t>(Haley &amp; Thomson) 2014 for details</a:t>
            </a:r>
          </a:p>
        </p:txBody>
      </p:sp>
    </p:spTree>
    <p:extLst>
      <p:ext uri="{BB962C8B-B14F-4D97-AF65-F5344CB8AC3E}">
        <p14:creationId xmlns:p14="http://schemas.microsoft.com/office/powerpoint/2010/main" val="404399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Earth’s “hum” was first found in the </a:t>
            </a:r>
            <a:r>
              <a:rPr lang="en-US" sz="2400" dirty="0" smtClean="0"/>
              <a:t>90’s (</a:t>
            </a:r>
            <a:r>
              <a:rPr lang="en-US" sz="2400" dirty="0" err="1" smtClean="0"/>
              <a:t>Suda</a:t>
            </a:r>
            <a:r>
              <a:rPr lang="en-US" sz="2400" dirty="0" smtClean="0"/>
              <a:t> et al. 1998)</a:t>
            </a:r>
            <a:endParaRPr lang="en-US" sz="2400" dirty="0"/>
          </a:p>
          <a:p>
            <a:r>
              <a:rPr lang="en-US" sz="2400" dirty="0"/>
              <a:t>Suggested mechanisms</a:t>
            </a:r>
          </a:p>
          <a:p>
            <a:pPr lvl="1"/>
            <a:r>
              <a:rPr lang="en-US" sz="2400" dirty="0"/>
              <a:t>Atmospheric turbulence (</a:t>
            </a:r>
            <a:r>
              <a:rPr lang="en-US" sz="2400" dirty="0" err="1"/>
              <a:t>Suda</a:t>
            </a:r>
            <a:r>
              <a:rPr lang="en-US" sz="2400" dirty="0"/>
              <a:t> et al. 1998)</a:t>
            </a:r>
          </a:p>
          <a:p>
            <a:pPr lvl="1"/>
            <a:r>
              <a:rPr lang="en-US" sz="2400" dirty="0"/>
              <a:t>Ocean forcing (</a:t>
            </a:r>
            <a:r>
              <a:rPr lang="en-US" sz="2400" dirty="0" err="1"/>
              <a:t>Watada</a:t>
            </a:r>
            <a:r>
              <a:rPr lang="en-US" sz="2400" dirty="0"/>
              <a:t> &amp; Masters 2001)</a:t>
            </a:r>
          </a:p>
          <a:p>
            <a:pPr lvl="1"/>
            <a:r>
              <a:rPr lang="en-US" sz="2400" dirty="0"/>
              <a:t>Solar forcing (Thomson et al. 2007)</a:t>
            </a:r>
          </a:p>
          <a:p>
            <a:r>
              <a:rPr lang="en-US" sz="2400" dirty="0"/>
              <a:t>Some peaks have very high Q</a:t>
            </a:r>
          </a:p>
          <a:p>
            <a:r>
              <a:rPr lang="en-US" sz="2400" dirty="0"/>
              <a:t>Oceans cannot excite </a:t>
            </a:r>
            <a:r>
              <a:rPr lang="en-US" sz="2400" dirty="0" err="1"/>
              <a:t>toroidal</a:t>
            </a:r>
            <a:r>
              <a:rPr lang="en-US" sz="2400" dirty="0"/>
              <a:t> modes</a:t>
            </a:r>
          </a:p>
          <a:p>
            <a:r>
              <a:rPr lang="en-US" sz="2400" dirty="0"/>
              <a:t>Likely </a:t>
            </a:r>
            <a:r>
              <a:rPr lang="en-US" sz="2400" dirty="0" smtClean="0"/>
              <a:t>a combination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07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88" y="0"/>
            <a:ext cx="9131775" cy="6858000"/>
          </a:xfrm>
        </p:spPr>
      </p:pic>
    </p:spTree>
    <p:extLst>
      <p:ext uri="{BB962C8B-B14F-4D97-AF65-F5344CB8AC3E}">
        <p14:creationId xmlns:p14="http://schemas.microsoft.com/office/powerpoint/2010/main" val="181203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631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6" y="0"/>
            <a:ext cx="8330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43" y="0"/>
            <a:ext cx="9139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9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" y="0"/>
            <a:ext cx="10173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0" y="0"/>
            <a:ext cx="999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2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6641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12" y="1674253"/>
            <a:ext cx="2632547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19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97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3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31" y="0"/>
            <a:ext cx="8463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9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is tentative evidence for p-mode frequencies within the seismic spectrum</a:t>
            </a:r>
          </a:p>
          <a:p>
            <a:r>
              <a:rPr lang="en-US" sz="2400" dirty="0" smtClean="0"/>
              <a:t>The very long period band associated with g-modes is filled with lines</a:t>
            </a:r>
          </a:p>
          <a:p>
            <a:r>
              <a:rPr lang="en-US" sz="2400" dirty="0" smtClean="0"/>
              <a:t>It is as of yet unclear if we are reducing the effective noise with beamforming</a:t>
            </a:r>
          </a:p>
        </p:txBody>
      </p:sp>
    </p:spTree>
    <p:extLst>
      <p:ext uri="{BB962C8B-B14F-4D97-AF65-F5344CB8AC3E}">
        <p14:creationId xmlns:p14="http://schemas.microsoft.com/office/powerpoint/2010/main" val="361959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127312"/>
              </p:ext>
            </p:extLst>
          </p:nvPr>
        </p:nvGraphicFramePr>
        <p:xfrm>
          <a:off x="1502222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resentation" r:id="rId4" imgW="4570654" imgH="3427562" progId="PowerPoint.Show.12">
                  <p:embed/>
                </p:oleObj>
              </mc:Choice>
              <mc:Fallback>
                <p:oleObj name="Presentation" r:id="rId4" imgW="4570654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2222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67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Such long-period hum studies have been done before, as in Thomson &amp; Vernon (2015), but these used a single station per spectrum</a:t>
            </a:r>
          </a:p>
          <a:p>
            <a:r>
              <a:rPr lang="en-US" sz="2400" dirty="0" smtClean="0"/>
              <a:t>We attempt to improve upon this by using an array of stations</a:t>
            </a:r>
          </a:p>
          <a:p>
            <a:pPr lvl="1"/>
            <a:r>
              <a:rPr lang="en-US" sz="2400" dirty="0" smtClean="0"/>
              <a:t>Noise reduction from </a:t>
            </a:r>
            <a:r>
              <a:rPr lang="en-US" sz="2400" dirty="0" err="1" smtClean="0"/>
              <a:t>beamforming</a:t>
            </a:r>
            <a:endParaRPr lang="en-US" sz="2400" dirty="0" smtClean="0"/>
          </a:p>
          <a:p>
            <a:pPr lvl="1"/>
            <a:r>
              <a:rPr lang="en-US" sz="2400" dirty="0" smtClean="0"/>
              <a:t>Jackknife statistics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270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need very quiet data to detect these low-SNR signals</a:t>
            </a:r>
          </a:p>
          <a:p>
            <a:r>
              <a:rPr lang="en-US" sz="2400" dirty="0" smtClean="0"/>
              <a:t>Underground array of 15 broadband seismometers in </a:t>
            </a:r>
            <a:r>
              <a:rPr lang="en-US" sz="2400" dirty="0" err="1" smtClean="0"/>
              <a:t>Homestake</a:t>
            </a:r>
            <a:r>
              <a:rPr lang="en-US" sz="2400" dirty="0" smtClean="0"/>
              <a:t> mine (now Sanford Lab) in Lead, SD</a:t>
            </a:r>
          </a:p>
          <a:p>
            <a:r>
              <a:rPr lang="en-US" sz="2400" dirty="0" smtClean="0"/>
              <a:t>Depth ranges from 300 to 4850 feet underground</a:t>
            </a:r>
          </a:p>
          <a:p>
            <a:r>
              <a:rPr lang="en-US" sz="2400" dirty="0" smtClean="0"/>
              <a:t>Extremely quiet, isolated from weather &amp; diurnal temperature fluctuation</a:t>
            </a:r>
          </a:p>
          <a:p>
            <a:r>
              <a:rPr lang="en-US" sz="2400" dirty="0" smtClean="0"/>
              <a:t>Aperture of ~1 km</a:t>
            </a:r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97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</a:t>
            </a:r>
            <a:r>
              <a:rPr lang="en-US" sz="2400" smtClean="0"/>
              <a:t>also </a:t>
            </a:r>
            <a:r>
              <a:rPr lang="en-US" sz="2400" smtClean="0"/>
              <a:t>need </a:t>
            </a:r>
            <a:r>
              <a:rPr lang="en-US" sz="2400" dirty="0" smtClean="0"/>
              <a:t>long time series to get adequate line resolution</a:t>
            </a:r>
          </a:p>
          <a:p>
            <a:r>
              <a:rPr lang="en-US" sz="2400" dirty="0" smtClean="0"/>
              <a:t>Two subsets of these data:</a:t>
            </a:r>
          </a:p>
          <a:p>
            <a:pPr lvl="1"/>
            <a:r>
              <a:rPr lang="en-US" sz="2400" dirty="0" smtClean="0"/>
              <a:t>58.5 day segments, 2 earthquakes M ≥ 7.0</a:t>
            </a:r>
          </a:p>
          <a:p>
            <a:pPr lvl="1"/>
            <a:r>
              <a:rPr lang="en-US" sz="2400" dirty="0" smtClean="0"/>
              <a:t>205 day segments, 12 earthquakes </a:t>
            </a:r>
            <a:r>
              <a:rPr lang="en-US" sz="2400" dirty="0"/>
              <a:t>M ≥ </a:t>
            </a:r>
            <a:r>
              <a:rPr lang="en-US" sz="2400" dirty="0" smtClean="0"/>
              <a:t>7.0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299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655"/>
            <a:ext cx="12192000" cy="51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132"/>
            <a:ext cx="12192000" cy="51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4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79" y="-18690"/>
            <a:ext cx="8855593" cy="68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7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278</TotalTime>
  <Words>556</Words>
  <Application>Microsoft Macintosh PowerPoint</Application>
  <PresentationFormat>Custom</PresentationFormat>
  <Paragraphs>68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Slate</vt:lpstr>
      <vt:lpstr>Presentation</vt:lpstr>
      <vt:lpstr>Search for solar normal modes in ambient seismic noise</vt:lpstr>
      <vt:lpstr>Background</vt:lpstr>
      <vt:lpstr>PowerPoint Presentation</vt:lpstr>
      <vt:lpstr>Motivation</vt:lpstr>
      <vt:lpstr>Data</vt:lpstr>
      <vt:lpstr>Data</vt:lpstr>
      <vt:lpstr>Data</vt:lpstr>
      <vt:lpstr>Data</vt:lpstr>
      <vt:lpstr>Data</vt:lpstr>
      <vt:lpstr>PowerPoint Presentation</vt:lpstr>
      <vt:lpstr>PowerPoint Presentation</vt:lpstr>
      <vt:lpstr>Processing steps</vt:lpstr>
      <vt:lpstr>Multitaper spectrum estimates</vt:lpstr>
      <vt:lpstr>Transient filter</vt:lpstr>
      <vt:lpstr>Transient filter</vt:lpstr>
      <vt:lpstr>Transient filter</vt:lpstr>
      <vt:lpstr>Distribution fitting</vt:lpstr>
      <vt:lpstr>PowerPoint Presentation</vt:lpstr>
      <vt:lpstr>Spectrum standardization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solar normal modes in ambient seismic noise</dc:title>
  <dc:creator>owner</dc:creator>
  <cp:lastModifiedBy>Ross</cp:lastModifiedBy>
  <cp:revision>40</cp:revision>
  <dcterms:created xsi:type="dcterms:W3CDTF">2016-12-12T11:52:06Z</dcterms:created>
  <dcterms:modified xsi:type="dcterms:W3CDTF">2017-01-10T16:08:05Z</dcterms:modified>
</cp:coreProperties>
</file>