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4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9/8/16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3D Array Processing</a:t>
            </a:r>
            <a:br>
              <a:rPr lang="en-US" dirty="0" smtClean="0"/>
            </a:br>
            <a:r>
              <a:rPr lang="en-US" dirty="0" smtClean="0"/>
              <a:t>Sept 8, 2016, DUGL </a:t>
            </a:r>
            <a:r>
              <a:rPr lang="en-US" dirty="0" err="1" smtClean="0"/>
              <a:t>telecon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Gary Pavlis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90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surface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7892" r="-27892"/>
          <a:stretch>
            <a:fillRect/>
          </a:stretch>
        </p:blipFill>
        <p:spPr>
          <a:xfrm>
            <a:off x="354672" y="1725359"/>
            <a:ext cx="9183267" cy="4852570"/>
          </a:xfrm>
        </p:spPr>
      </p:pic>
      <p:sp>
        <p:nvSpPr>
          <p:cNvPr id="5" name="Multiply 4"/>
          <p:cNvSpPr/>
          <p:nvPr/>
        </p:nvSpPr>
        <p:spPr>
          <a:xfrm>
            <a:off x="6481369" y="2586141"/>
            <a:ext cx="914400" cy="914400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3631" y="2324438"/>
            <a:ext cx="158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Minimum residual point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0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back to catalog preparation wanted to process the array like an array</a:t>
            </a:r>
          </a:p>
          <a:p>
            <a:r>
              <a:rPr lang="en-US" dirty="0" smtClean="0"/>
              <a:t>Locate events using array phase velocity as an observable instead of 24 to 48 picks of P and S phases</a:t>
            </a:r>
          </a:p>
          <a:p>
            <a:r>
              <a:rPr lang="en-US" dirty="0" smtClean="0"/>
              <a:t>In an anisotropic medium the measured phase velocity will NOT always be the direction of the great circle path to the source – can we observe this?</a:t>
            </a:r>
          </a:p>
          <a:p>
            <a:r>
              <a:rPr lang="en-US" dirty="0" smtClean="0"/>
              <a:t>For our planned work on particle motions it is essential to measure phase velocity in 3D for </a:t>
            </a:r>
            <a:r>
              <a:rPr lang="en-US" dirty="0" err="1" smtClean="0"/>
              <a:t>comparision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2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surface effect alters the pulse shape at different depths</a:t>
            </a:r>
          </a:p>
          <a:p>
            <a:r>
              <a:rPr lang="en-US" dirty="0" smtClean="0"/>
              <a:t>Frequency dependent coherence variations with station spacing </a:t>
            </a:r>
          </a:p>
          <a:p>
            <a:pPr lvl="1"/>
            <a:r>
              <a:rPr lang="en-US" dirty="0" smtClean="0"/>
              <a:t>mostly an issue for surface sites where the aperture is quite large for the band mining explosion light up (Known since the 1960s)</a:t>
            </a:r>
          </a:p>
        </p:txBody>
      </p:sp>
    </p:spTree>
    <p:extLst>
      <p:ext uri="{BB962C8B-B14F-4D97-AF65-F5344CB8AC3E}">
        <p14:creationId xmlns:p14="http://schemas.microsoft.com/office/powerpoint/2010/main" val="249869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 surface array</a:t>
            </a:r>
            <a:endParaRPr lang="en-US" dirty="0"/>
          </a:p>
        </p:txBody>
      </p:sp>
      <p:pic>
        <p:nvPicPr>
          <p:cNvPr id="4" name="Content Placeholder 3" descr="surfaceandshallow.tif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48" t="10149" r="-32302" b="-7710"/>
          <a:stretch/>
        </p:blipFill>
        <p:spPr>
          <a:xfrm>
            <a:off x="779463" y="1949450"/>
            <a:ext cx="8157876" cy="490855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3965495" y="3798185"/>
            <a:ext cx="1138133" cy="5990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420748" y="2204625"/>
            <a:ext cx="682880" cy="191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0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2000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2000s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154" r="-60154"/>
          <a:stretch>
            <a:fillRect/>
          </a:stretch>
        </p:blipFill>
        <p:spPr>
          <a:xfrm>
            <a:off x="-392995" y="1329964"/>
            <a:ext cx="10462530" cy="5528036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809032" y="3498643"/>
            <a:ext cx="3306576" cy="13299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036659" y="2743799"/>
            <a:ext cx="2911224" cy="5152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409" y="2899561"/>
            <a:ext cx="1677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did not expect to see that variation underground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0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4000s </a:t>
            </a:r>
            <a:r>
              <a:rPr lang="en-US" dirty="0" err="1" smtClean="0"/>
              <a:t>subarray</a:t>
            </a:r>
            <a:endParaRPr lang="en-US" dirty="0"/>
          </a:p>
        </p:txBody>
      </p:sp>
      <p:pic>
        <p:nvPicPr>
          <p:cNvPr id="4" name="Content Placeholder 3" descr="4000s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144" r="-60144"/>
          <a:stretch>
            <a:fillRect/>
          </a:stretch>
        </p:blipFill>
        <p:spPr>
          <a:xfrm>
            <a:off x="-187562" y="1438833"/>
            <a:ext cx="11312734" cy="5977811"/>
          </a:xfrm>
        </p:spPr>
      </p:pic>
      <p:sp>
        <p:nvSpPr>
          <p:cNvPr id="5" name="TextBox 4"/>
          <p:cNvSpPr txBox="1"/>
          <p:nvPr/>
        </p:nvSpPr>
        <p:spPr>
          <a:xfrm>
            <a:off x="587037" y="2588038"/>
            <a:ext cx="2000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Better here, but still large variations in signal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8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Processing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Dbxcor</a:t>
            </a:r>
            <a:r>
              <a:rPr lang="en-US" dirty="0" smtClean="0"/>
              <a:t> – aligns signals by cross-correlation</a:t>
            </a:r>
          </a:p>
          <a:p>
            <a:r>
              <a:rPr lang="en-US" dirty="0" smtClean="0"/>
              <a:t>Determine slowness vector from measured lags</a:t>
            </a:r>
          </a:p>
          <a:p>
            <a:r>
              <a:rPr lang="en-US" dirty="0" smtClean="0"/>
              <a:t>Full array</a:t>
            </a:r>
          </a:p>
          <a:p>
            <a:pPr lvl="1"/>
            <a:r>
              <a:rPr lang="en-US" dirty="0" smtClean="0"/>
              <a:t>Does not stack very well due to signal variation with depth</a:t>
            </a:r>
          </a:p>
          <a:p>
            <a:pPr lvl="1"/>
            <a:r>
              <a:rPr lang="en-US" dirty="0" smtClean="0"/>
              <a:t>Correlations were unstable due to secondary peaks from free surface interaction</a:t>
            </a:r>
          </a:p>
          <a:p>
            <a:pPr lvl="1"/>
            <a:r>
              <a:rPr lang="en-US" dirty="0" smtClean="0"/>
              <a:t>Sorry I don’t have graphics to show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26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</a:t>
            </a:r>
            <a:r>
              <a:rPr lang="en-US" dirty="0" err="1" smtClean="0"/>
              <a:t>dbxcor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subarray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Examples earlier were gathers from that approach</a:t>
            </a:r>
          </a:p>
          <a:p>
            <a:pPr lvl="1"/>
            <a:r>
              <a:rPr lang="en-US" dirty="0" smtClean="0"/>
              <a:t>Correlate and stack (</a:t>
            </a:r>
            <a:r>
              <a:rPr lang="en-US" dirty="0" err="1" smtClean="0"/>
              <a:t>beamform</a:t>
            </a:r>
            <a:r>
              <a:rPr lang="en-US" dirty="0" smtClean="0"/>
              <a:t>) from each </a:t>
            </a:r>
            <a:r>
              <a:rPr lang="en-US" dirty="0" err="1" smtClean="0"/>
              <a:t>subarray</a:t>
            </a:r>
            <a:r>
              <a:rPr lang="en-US" dirty="0" smtClean="0"/>
              <a:t> independently</a:t>
            </a:r>
          </a:p>
          <a:p>
            <a:pPr lvl="1"/>
            <a:r>
              <a:rPr lang="en-US" dirty="0" smtClean="0"/>
              <a:t>Pick arrival time on each </a:t>
            </a:r>
            <a:r>
              <a:rPr lang="en-US" dirty="0" err="1" smtClean="0"/>
              <a:t>subarray</a:t>
            </a:r>
            <a:r>
              <a:rPr lang="en-US" dirty="0" smtClean="0"/>
              <a:t> beam independently</a:t>
            </a:r>
          </a:p>
          <a:p>
            <a:r>
              <a:rPr lang="en-US" dirty="0" smtClean="0"/>
              <a:t>Estimating phase velocity</a:t>
            </a:r>
          </a:p>
          <a:p>
            <a:pPr lvl="1"/>
            <a:r>
              <a:rPr lang="en-US" dirty="0" smtClean="0"/>
              <a:t>Simple linear inverse problem:  t=t_0 + u*x </a:t>
            </a:r>
          </a:p>
          <a:p>
            <a:pPr lvl="1"/>
            <a:r>
              <a:rPr lang="en-US" dirty="0" smtClean="0"/>
              <a:t>Lightening fast least squares solution by QR algorithm</a:t>
            </a:r>
          </a:p>
          <a:p>
            <a:pPr lvl="1"/>
            <a:r>
              <a:rPr lang="en-US" dirty="0" smtClean="0"/>
              <a:t>Problem:  awful residuals and absurd answers fitting full array</a:t>
            </a:r>
          </a:p>
          <a:p>
            <a:pPr lvl="1"/>
            <a:r>
              <a:rPr lang="en-US" dirty="0" smtClean="0"/>
              <a:t>Reason:  static shifts between </a:t>
            </a:r>
            <a:r>
              <a:rPr lang="en-US" dirty="0" err="1" smtClean="0"/>
              <a:t>subarrays</a:t>
            </a:r>
            <a:r>
              <a:rPr lang="en-US" dirty="0" smtClean="0"/>
              <a:t> created by independent picks</a:t>
            </a:r>
          </a:p>
        </p:txBody>
      </p:sp>
    </p:spTree>
    <p:extLst>
      <p:ext uri="{BB962C8B-B14F-4D97-AF65-F5344CB8AC3E}">
        <p14:creationId xmlns:p14="http://schemas.microsoft.com/office/powerpoint/2010/main" val="336385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shift solution:  grid search </a:t>
            </a:r>
            <a:r>
              <a:rPr lang="en-US" dirty="0" err="1" smtClean="0"/>
              <a:t>subarray</a:t>
            </a:r>
            <a:r>
              <a:rPr lang="en-US" dirty="0" smtClean="0"/>
              <a:t> shifts and minimize 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TEXT output for mining explosion in Wyoming located southwest of array: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096" y="2863616"/>
            <a:ext cx="826644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evid</a:t>
            </a:r>
            <a:r>
              <a:rPr lang="en-US" dirty="0"/>
              <a:t>=1  </a:t>
            </a:r>
            <a:r>
              <a:rPr lang="en-US" dirty="0" err="1"/>
              <a:t>orid</a:t>
            </a:r>
            <a:r>
              <a:rPr lang="en-US" dirty="0"/>
              <a:t>=1</a:t>
            </a:r>
          </a:p>
          <a:p>
            <a:r>
              <a:rPr lang="en-US" dirty="0"/>
              <a:t>Best fit solution found at row=15 and column=57</a:t>
            </a:r>
          </a:p>
          <a:p>
            <a:r>
              <a:rPr lang="pt-BR" dirty="0" err="1"/>
              <a:t>Minimum</a:t>
            </a:r>
            <a:r>
              <a:rPr lang="pt-BR" dirty="0"/>
              <a:t> </a:t>
            </a:r>
            <a:r>
              <a:rPr lang="pt-BR" dirty="0" err="1"/>
              <a:t>rms</a:t>
            </a:r>
            <a:r>
              <a:rPr lang="pt-BR" dirty="0"/>
              <a:t>=0.600137</a:t>
            </a:r>
          </a:p>
          <a:p>
            <a:r>
              <a:rPr lang="pt-BR" dirty="0"/>
              <a:t>Best </a:t>
            </a:r>
            <a:r>
              <a:rPr lang="pt-BR" dirty="0" err="1"/>
              <a:t>fit</a:t>
            </a:r>
            <a:r>
              <a:rPr lang="pt-BR" dirty="0"/>
              <a:t> </a:t>
            </a:r>
            <a:r>
              <a:rPr lang="pt-BR" dirty="0" err="1"/>
              <a:t>arrival</a:t>
            </a:r>
            <a:r>
              <a:rPr lang="pt-BR" dirty="0"/>
              <a:t> time </a:t>
            </a:r>
            <a:r>
              <a:rPr lang="pt-BR" dirty="0" err="1"/>
              <a:t>shifted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origin</a:t>
            </a:r>
            <a:r>
              <a:rPr lang="pt-BR" dirty="0"/>
              <a:t>= 5/28/2015  19:04:26.207</a:t>
            </a:r>
          </a:p>
          <a:p>
            <a:r>
              <a:rPr lang="en-US" dirty="0"/>
              <a:t>Best fit slowness vector=(0.146715 0.0645722 0.292438 )</a:t>
            </a:r>
          </a:p>
          <a:p>
            <a:r>
              <a:rPr lang="tr-TR" dirty="0" err="1"/>
              <a:t>Azimuth</a:t>
            </a:r>
            <a:r>
              <a:rPr lang="tr-TR" dirty="0"/>
              <a:t>=66.2447</a:t>
            </a:r>
          </a:p>
          <a:p>
            <a:r>
              <a:rPr lang="tr-TR" dirty="0" err="1"/>
              <a:t>Inclination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=28.7288</a:t>
            </a:r>
          </a:p>
          <a:p>
            <a:r>
              <a:rPr lang="tr-TR" dirty="0" err="1"/>
              <a:t>Surface</a:t>
            </a:r>
            <a:r>
              <a:rPr lang="tr-TR" dirty="0"/>
              <a:t> </a:t>
            </a:r>
            <a:r>
              <a:rPr lang="tr-TR" dirty="0" err="1"/>
              <a:t>phase</a:t>
            </a:r>
            <a:r>
              <a:rPr lang="tr-TR" dirty="0"/>
              <a:t> </a:t>
            </a:r>
            <a:r>
              <a:rPr lang="tr-TR" dirty="0" err="1"/>
              <a:t>velocity</a:t>
            </a:r>
            <a:r>
              <a:rPr lang="tr-TR" dirty="0"/>
              <a:t>=6.23845</a:t>
            </a:r>
          </a:p>
          <a:p>
            <a:r>
              <a:rPr lang="tr-TR" dirty="0"/>
              <a:t>Total </a:t>
            </a:r>
            <a:r>
              <a:rPr lang="tr-TR" dirty="0" err="1"/>
              <a:t>slowness</a:t>
            </a:r>
            <a:r>
              <a:rPr lang="tr-TR" dirty="0"/>
              <a:t>=0.333489 </a:t>
            </a:r>
            <a:r>
              <a:rPr lang="tr-TR" dirty="0" err="1"/>
              <a:t>which</a:t>
            </a:r>
            <a:r>
              <a:rPr lang="tr-TR" dirty="0"/>
              <a:t> is a </a:t>
            </a:r>
            <a:r>
              <a:rPr lang="tr-TR" dirty="0" err="1"/>
              <a:t>velocity</a:t>
            </a:r>
            <a:r>
              <a:rPr lang="tr-TR" dirty="0"/>
              <a:t> of 2.9986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51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32</TotalTime>
  <Words>381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Pixel</vt:lpstr>
      <vt:lpstr>3D Array Processing Sept 8, 2016, DUGL telecon</vt:lpstr>
      <vt:lpstr>Motivation</vt:lpstr>
      <vt:lpstr>Issues:</vt:lpstr>
      <vt:lpstr>Example:   surface array</vt:lpstr>
      <vt:lpstr>2000 subarray </vt:lpstr>
      <vt:lpstr>4000s subarray</vt:lpstr>
      <vt:lpstr>Array Processing Approach</vt:lpstr>
      <vt:lpstr>Alternative approach</vt:lpstr>
      <vt:lpstr>Static shift solution:  grid search subarray shifts and minimize residuals</vt:lpstr>
      <vt:lpstr>Residual surface</vt:lpstr>
    </vt:vector>
  </TitlesOfParts>
  <Company>Indiana Universiy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Array Processing Sept 8, 2016, DUGL telecon</dc:title>
  <dc:creator>Gary Pavlis</dc:creator>
  <cp:lastModifiedBy>Gary Pavlis</cp:lastModifiedBy>
  <cp:revision>6</cp:revision>
  <dcterms:created xsi:type="dcterms:W3CDTF">2016-09-08T14:12:21Z</dcterms:created>
  <dcterms:modified xsi:type="dcterms:W3CDTF">2016-09-08T14:45:03Z</dcterms:modified>
</cp:coreProperties>
</file>