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EF57-34DE-4777-B85C-358AEA69986F}" type="datetimeFigureOut">
              <a:rPr lang="en-US" smtClean="0"/>
              <a:t>10/23/2014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14EF-3745-47C6-9991-AE6DFFF9A9BD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 smtClean="0"/>
              <a:t>COrE</a:t>
            </a:r>
            <a:r>
              <a:rPr lang="en-IE" dirty="0" smtClean="0"/>
              <a:t>+ Optics options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Reimaging optics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dirty="0" smtClean="0"/>
              <a:t>Reimaging optics module can be included if required to place cold stop for planar pixels</a:t>
            </a:r>
          </a:p>
          <a:p>
            <a:r>
              <a:rPr lang="en-IE" dirty="0" smtClean="0"/>
              <a:t>Gaussian beam telescope configuration with 2 lenses is being investigated currently.</a:t>
            </a:r>
          </a:p>
          <a:p>
            <a:r>
              <a:rPr lang="en-IE" dirty="0" smtClean="0"/>
              <a:t>Paraxial lens options already added using ray tracing analysis.</a:t>
            </a:r>
          </a:p>
          <a:p>
            <a:r>
              <a:rPr lang="en-IE" dirty="0" smtClean="0"/>
              <a:t>Next step to add real lens – requires optimisation for aberration of focal plane</a:t>
            </a:r>
          </a:p>
          <a:p>
            <a:r>
              <a:rPr lang="en-IE" dirty="0" smtClean="0"/>
              <a:t>This work is on going and can be used with all telescope designs</a:t>
            </a:r>
          </a:p>
          <a:p>
            <a:r>
              <a:rPr lang="en-IE" dirty="0" smtClean="0"/>
              <a:t>Beam near focal plane could also be reflected via </a:t>
            </a:r>
            <a:r>
              <a:rPr lang="en-IE" dirty="0" err="1" smtClean="0"/>
              <a:t>dichroic</a:t>
            </a:r>
            <a:r>
              <a:rPr lang="en-IE" dirty="0" smtClean="0"/>
              <a:t> or reflecting half wave plate</a:t>
            </a:r>
          </a:p>
          <a:p>
            <a:r>
              <a:rPr lang="en-IE" dirty="0" smtClean="0"/>
              <a:t>Slides following show ZEMAZ analysis of F/2 designs with projected apertures of 1.2m.</a:t>
            </a:r>
          </a:p>
          <a:p>
            <a:r>
              <a:rPr lang="en-IE" dirty="0" smtClean="0"/>
              <a:t>Ray spot diagrams indicate optical performance with/without paraxial re imaging optics for the three designs (side, front Dragonian and Gregorian)</a:t>
            </a:r>
          </a:p>
          <a:p>
            <a:r>
              <a:rPr lang="en-IE" dirty="0" smtClean="0"/>
              <a:t>Introduction of real lens not complete yet. </a:t>
            </a:r>
            <a:endParaRPr lang="en-I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Dragonian</a:t>
            </a:r>
            <a:r>
              <a:rPr lang="en-IE" dirty="0" smtClean="0"/>
              <a:t>-F/2</a:t>
            </a:r>
            <a:endParaRPr lang="en-IE" dirty="0"/>
          </a:p>
        </p:txBody>
      </p:sp>
      <p:pic>
        <p:nvPicPr>
          <p:cNvPr id="4" name="Content Placeholder 3" descr="f2_drag_system_noima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5469404" cy="410445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24128" y="1484784"/>
          <a:ext cx="3048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610110">
                <a:tc>
                  <a:txBody>
                    <a:bodyPr/>
                    <a:lstStyle/>
                    <a:p>
                      <a:r>
                        <a:rPr lang="en-IE" dirty="0" smtClean="0"/>
                        <a:t>Optical Parameter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r>
                        <a:rPr lang="en-IE" sz="1800" baseline="-25000" dirty="0" smtClean="0"/>
                        <a:t>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 degrees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IE" sz="1800" baseline="-25000" dirty="0" smtClean="0"/>
                        <a:t>p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90 degrees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IE" sz="1800" baseline="-25000" dirty="0" smtClean="0"/>
                        <a:t>0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 degrees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aseline="0" dirty="0" smtClean="0"/>
                        <a:t>D</a:t>
                      </a:r>
                      <a:r>
                        <a:rPr lang="en-IE" sz="1800" baseline="-25000" dirty="0" smtClean="0"/>
                        <a:t>m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1.2 m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r>
                        <a:rPr lang="en-IE" dirty="0" smtClean="0"/>
                        <a:t>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1.2 m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436510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Rays </a:t>
            </a:r>
            <a:r>
              <a:rPr lang="en-IE" dirty="0" smtClean="0"/>
              <a:t>launched at 0 degrees and +/- 3.5 </a:t>
            </a:r>
            <a:r>
              <a:rPr lang="en-IE" dirty="0" smtClean="0"/>
              <a:t>degrees</a:t>
            </a:r>
            <a:endParaRPr lang="en-IE" dirty="0" smtClean="0"/>
          </a:p>
          <a:p>
            <a:endParaRPr lang="en-IE" dirty="0"/>
          </a:p>
          <a:p>
            <a:r>
              <a:rPr lang="en-IE" dirty="0" smtClean="0"/>
              <a:t>2.059 m from focal plane to lowest edge of secondary mirror</a:t>
            </a:r>
            <a:endParaRPr lang="en-I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Dragonian</a:t>
            </a:r>
            <a:r>
              <a:rPr lang="en-IE" dirty="0" smtClean="0"/>
              <a:t>-F/2</a:t>
            </a:r>
            <a:endParaRPr lang="en-IE" dirty="0"/>
          </a:p>
        </p:txBody>
      </p:sp>
      <p:pic>
        <p:nvPicPr>
          <p:cNvPr id="11" name="Content Placeholder 10" descr="f2_drag_spot_noima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6614851" cy="4965841"/>
          </a:xfrm>
        </p:spPr>
      </p:pic>
      <p:sp>
        <p:nvSpPr>
          <p:cNvPr id="12" name="TextBox 11"/>
          <p:cNvSpPr txBox="1"/>
          <p:nvPr/>
        </p:nvSpPr>
        <p:spPr>
          <a:xfrm>
            <a:off x="6948264" y="1772816"/>
            <a:ext cx="2088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Spreads for each ray lie within Airy disk of system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Performance acceptable at extremes of FOV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Focal plane approximately 313 mm diameter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Focal plane is flat</a:t>
            </a:r>
            <a:endParaRPr lang="en-I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IE" dirty="0" err="1" smtClean="0"/>
              <a:t>Dragonian</a:t>
            </a:r>
            <a:r>
              <a:rPr lang="en-IE" dirty="0" smtClean="0"/>
              <a:t>-F/2 with reimaging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904066"/>
            <a:ext cx="2088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Added two </a:t>
            </a:r>
            <a:r>
              <a:rPr lang="en-IE" dirty="0" smtClean="0"/>
              <a:t>ideal lenses </a:t>
            </a:r>
            <a:r>
              <a:rPr lang="en-IE" dirty="0" smtClean="0"/>
              <a:t>for reimaging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Re-imaging optics add additional 0.517 m to system. Focal plane to bottom of secondary mirror is now 2.576 m.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Can include a stop between the lenses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Approximate diameters: Lens at reflector focal plane: 313mm. Refocusing lens: 410mm. Focal plane: 297mm</a:t>
            </a:r>
            <a:endParaRPr lang="en-IE" dirty="0"/>
          </a:p>
        </p:txBody>
      </p:sp>
      <p:pic>
        <p:nvPicPr>
          <p:cNvPr id="7" name="Picture 6" descr="f2_drag_system_imag13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" y="1340768"/>
            <a:ext cx="6632230" cy="4896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45333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Ideal Paraxial lenses of focal length 130mm</a:t>
            </a:r>
            <a:endParaRPr lang="en-I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IE" dirty="0" err="1" smtClean="0"/>
              <a:t>Dragonian</a:t>
            </a:r>
            <a:r>
              <a:rPr lang="en-IE" dirty="0" smtClean="0"/>
              <a:t>-F/2 with reimaging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764704"/>
            <a:ext cx="2088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Spreads for each ray  again lie within Airy disk of system, performance acceptable at extremes of FOV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Airy radius is now approx 300 microns smaller relative to case with no re-imaging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RMS radius of rays is increased for -3.5 and 0 degree cases. Image less focused. Slight improvement for 3.5 degrees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endParaRPr lang="en-IE" dirty="0"/>
          </a:p>
        </p:txBody>
      </p:sp>
      <p:pic>
        <p:nvPicPr>
          <p:cNvPr id="6" name="Content Placeholder 5" descr="f2_drag_spot_imag13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6426623" cy="4824536"/>
          </a:xfrm>
        </p:spPr>
      </p:pic>
      <p:sp>
        <p:nvSpPr>
          <p:cNvPr id="7" name="TextBox 6"/>
          <p:cNvSpPr txBox="1"/>
          <p:nvPr/>
        </p:nvSpPr>
        <p:spPr>
          <a:xfrm>
            <a:off x="395536" y="602128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Adding tilt can improve performance for one extreme at the expense of the other</a:t>
            </a:r>
            <a:endParaRPr lang="en-I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Gregorian-F/2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24128" y="1484784"/>
          <a:ext cx="304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610110">
                <a:tc>
                  <a:txBody>
                    <a:bodyPr/>
                    <a:lstStyle/>
                    <a:p>
                      <a:r>
                        <a:rPr lang="en-IE" dirty="0" smtClean="0"/>
                        <a:t>Optical Parameter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r>
                        <a:rPr lang="en-IE" sz="1800" baseline="-25000" dirty="0" smtClean="0"/>
                        <a:t>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14.25 degrees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IE" sz="1800" baseline="-25000" dirty="0" smtClean="0"/>
                        <a:t>p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90 degrees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IE" sz="1800" baseline="-25000" dirty="0" smtClean="0"/>
                        <a:t>0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50 degrees</a:t>
                      </a:r>
                      <a:endParaRPr lang="en-IE" dirty="0"/>
                    </a:p>
                  </a:txBody>
                  <a:tcPr/>
                </a:tc>
              </a:tr>
              <a:tr h="34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aseline="0" dirty="0" smtClean="0"/>
                        <a:t>D</a:t>
                      </a:r>
                      <a:r>
                        <a:rPr lang="en-IE" sz="1800" baseline="-25000" dirty="0" smtClean="0"/>
                        <a:t>m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1.2 m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393305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Rays </a:t>
            </a:r>
            <a:r>
              <a:rPr lang="en-IE" dirty="0" smtClean="0"/>
              <a:t>launched at 0 degrees and +/- 3.5 degrees to cover entire field of view</a:t>
            </a:r>
          </a:p>
          <a:p>
            <a:endParaRPr lang="en-IE" dirty="0"/>
          </a:p>
          <a:p>
            <a:r>
              <a:rPr lang="en-IE" dirty="0" smtClean="0"/>
              <a:t>2.382 m vertically,  1.738 m horizontally</a:t>
            </a:r>
          </a:p>
          <a:p>
            <a:endParaRPr lang="en-IE" dirty="0"/>
          </a:p>
          <a:p>
            <a:r>
              <a:rPr lang="en-IE" dirty="0" smtClean="0"/>
              <a:t>Focal plane is curved</a:t>
            </a:r>
          </a:p>
          <a:p>
            <a:endParaRPr lang="en-IE" dirty="0"/>
          </a:p>
        </p:txBody>
      </p:sp>
      <p:pic>
        <p:nvPicPr>
          <p:cNvPr id="14" name="Content Placeholder 13" descr="f2_greg_system_noima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5190441" cy="38884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IE" dirty="0" smtClean="0"/>
              <a:t>Gregorian-F/2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976074"/>
            <a:ext cx="2088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Spreads for each ray lie within Airy disk of system, which is smaller than </a:t>
            </a:r>
            <a:r>
              <a:rPr lang="en-IE" dirty="0" err="1" smtClean="0"/>
              <a:t>Dragonian</a:t>
            </a:r>
            <a:r>
              <a:rPr lang="en-IE" dirty="0" smtClean="0"/>
              <a:t> case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RMS spread of rays is higher than for </a:t>
            </a:r>
            <a:r>
              <a:rPr lang="en-IE" dirty="0" err="1" smtClean="0"/>
              <a:t>Dragonian</a:t>
            </a:r>
            <a:r>
              <a:rPr lang="en-IE" dirty="0" smtClean="0"/>
              <a:t>, particularly for 0 degree case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Performance acceptable at extremes of FOV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Focal plane approximately  324.4 mm diameter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pic>
        <p:nvPicPr>
          <p:cNvPr id="6" name="Content Placeholder 5" descr="f2_greg_spot_noima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6330704" cy="4752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IE" dirty="0" smtClean="0"/>
              <a:t>Gregorian-F/2 with reimaging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904066"/>
            <a:ext cx="2088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Added two lenses for reimaging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Re-imaging optics add additional 0.497 m to system. Focal plane to bottom of secondary mirror is now 2.235 m.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Can include a stop between the lenses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Approximate diameters: Lens at reflector focal plane: 324.4mm. Refocusing lens: 392.802mm. Focal plane: 284.986mm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8772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Ideal Paraxial lenses of focal length 130mm</a:t>
            </a:r>
          </a:p>
          <a:p>
            <a:r>
              <a:rPr lang="en-IE" dirty="0" err="1" smtClean="0"/>
              <a:t>Telecentricity</a:t>
            </a:r>
            <a:r>
              <a:rPr lang="en-IE" dirty="0" smtClean="0"/>
              <a:t> is improved following re-imaging</a:t>
            </a:r>
            <a:endParaRPr lang="en-IE" dirty="0"/>
          </a:p>
        </p:txBody>
      </p:sp>
      <p:pic>
        <p:nvPicPr>
          <p:cNvPr id="6" name="Picture 5" descr="f2_greg_system_imag13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6055515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IE" dirty="0" smtClean="0"/>
              <a:t>Gregorian-F/2 with reimaging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764704"/>
            <a:ext cx="2088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Spreads for each ray  again lie within Airy disk of system, performance acceptable at extremes of FOV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Airy radius is now approx 600 microns smaller relative to case with no re-imaging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RMS radius of rays is less, but still performs worse than the </a:t>
            </a:r>
            <a:r>
              <a:rPr lang="en-IE" dirty="0" err="1" smtClean="0"/>
              <a:t>Dragonian</a:t>
            </a:r>
            <a:r>
              <a:rPr lang="en-IE" dirty="0" smtClean="0"/>
              <a:t> equivalent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Adding tilt can improve performance for one extreme at the expense of the other</a:t>
            </a:r>
            <a:endParaRPr lang="en-IE" dirty="0"/>
          </a:p>
        </p:txBody>
      </p:sp>
      <p:pic>
        <p:nvPicPr>
          <p:cNvPr id="9" name="Content Placeholder 8" descr="f2_greg_spot_imag13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6409924" cy="480201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800" dirty="0" smtClean="0"/>
              <a:t>Above analysis shows that re-imaging using a perfect paraxial lens in a Gaussian telescope configuration improves performance, with the </a:t>
            </a:r>
            <a:r>
              <a:rPr lang="en-IE" sz="1800" dirty="0" err="1" smtClean="0"/>
              <a:t>Dragonian</a:t>
            </a:r>
            <a:r>
              <a:rPr lang="en-IE" sz="1800" dirty="0" smtClean="0"/>
              <a:t> system performing best</a:t>
            </a:r>
          </a:p>
          <a:p>
            <a:endParaRPr lang="en-IE" sz="1800" dirty="0" smtClean="0"/>
          </a:p>
          <a:p>
            <a:r>
              <a:rPr lang="en-IE" sz="1800" dirty="0" smtClean="0"/>
              <a:t>Real lenses will be implemented in </a:t>
            </a:r>
            <a:r>
              <a:rPr lang="en-IE" sz="1800" dirty="0" err="1" smtClean="0"/>
              <a:t>Zemax</a:t>
            </a:r>
            <a:r>
              <a:rPr lang="en-IE" sz="1800" dirty="0" smtClean="0"/>
              <a:t> in the future, when the telescope design is finalised, in order to correctly model their impact on the system</a:t>
            </a:r>
          </a:p>
          <a:p>
            <a:endParaRPr lang="en-IE" sz="1800" dirty="0" smtClean="0"/>
          </a:p>
          <a:p>
            <a:r>
              <a:rPr lang="en-IE" sz="1800" dirty="0" smtClean="0"/>
              <a:t>A front-fed </a:t>
            </a:r>
            <a:r>
              <a:rPr lang="en-IE" sz="1800" dirty="0" err="1" smtClean="0"/>
              <a:t>Dragonian</a:t>
            </a:r>
            <a:r>
              <a:rPr lang="en-IE" sz="1800" dirty="0" smtClean="0"/>
              <a:t> will now be considered, to maximise the use of space in the Soyuz capsule</a:t>
            </a:r>
            <a:endParaRPr lang="en-IE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Telescope designs typical to CMB polarisation missions	</a:t>
            </a:r>
          </a:p>
          <a:p>
            <a:pPr lvl="1"/>
            <a:r>
              <a:rPr lang="en-IE" dirty="0" smtClean="0"/>
              <a:t>Crossed Dragonian design (side fed or front fed)</a:t>
            </a:r>
          </a:p>
          <a:p>
            <a:pPr lvl="1"/>
            <a:r>
              <a:rPr lang="en-IE" dirty="0" smtClean="0"/>
              <a:t>Off axis Gregorian</a:t>
            </a:r>
          </a:p>
          <a:p>
            <a:r>
              <a:rPr lang="en-IE" dirty="0" smtClean="0"/>
              <a:t>Challenge to achieve best optical performance</a:t>
            </a:r>
          </a:p>
          <a:p>
            <a:pPr lvl="1"/>
            <a:r>
              <a:rPr lang="en-IE" dirty="0" smtClean="0"/>
              <a:t>Maximise mechanical space of launcher volume</a:t>
            </a:r>
          </a:p>
          <a:p>
            <a:pPr lvl="1"/>
            <a:r>
              <a:rPr lang="en-IE" dirty="0" smtClean="0"/>
              <a:t>Match to focal plane pixel f number</a:t>
            </a:r>
          </a:p>
          <a:p>
            <a:pPr lvl="1"/>
            <a:r>
              <a:rPr lang="en-IE" dirty="0" smtClean="0"/>
              <a:t>Is a cold stop required? – may need re –imaging optics</a:t>
            </a:r>
            <a:endParaRPr lang="en-I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IE" dirty="0" smtClean="0"/>
              <a:t>Front-fed </a:t>
            </a:r>
            <a:r>
              <a:rPr lang="en-IE" dirty="0" err="1" smtClean="0"/>
              <a:t>Dragonian</a:t>
            </a:r>
            <a:r>
              <a:rPr lang="en-IE" dirty="0" smtClean="0"/>
              <a:t>-F/2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980728"/>
            <a:ext cx="2088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100 GHz. Rays launched at 0 degrees and +/- 3.5 degrees to cover entire field of view</a:t>
            </a:r>
          </a:p>
          <a:p>
            <a:endParaRPr lang="en-IE" dirty="0"/>
          </a:p>
          <a:p>
            <a:r>
              <a:rPr lang="en-IE" dirty="0" smtClean="0"/>
              <a:t>This arrangement makes better use of the available space within the Soyuz fairing and has the added advantage of the focal plane being relatively </a:t>
            </a:r>
            <a:r>
              <a:rPr lang="en-IE" dirty="0" err="1" smtClean="0"/>
              <a:t>telecentric</a:t>
            </a:r>
            <a:r>
              <a:rPr lang="en-IE" dirty="0" smtClean="0"/>
              <a:t> and pointing away from the sky, reducing potential </a:t>
            </a:r>
            <a:r>
              <a:rPr lang="en-IE" dirty="0" err="1" smtClean="0"/>
              <a:t>sidelobe</a:t>
            </a:r>
            <a:r>
              <a:rPr lang="en-IE" dirty="0" smtClean="0"/>
              <a:t> issues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</p:txBody>
      </p:sp>
      <p:pic>
        <p:nvPicPr>
          <p:cNvPr id="7" name="Picture 6" descr="f2_drag_front_noimag_syste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980728"/>
            <a:ext cx="5962925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IE" dirty="0" smtClean="0"/>
              <a:t>Front-fed </a:t>
            </a:r>
            <a:r>
              <a:rPr lang="en-IE" dirty="0" err="1" smtClean="0"/>
              <a:t>Dragonian</a:t>
            </a:r>
            <a:r>
              <a:rPr lang="en-IE" dirty="0" smtClean="0"/>
              <a:t>-F/2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764704"/>
            <a:ext cx="20882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0 degree rays lie with Airy disk, and the extremes of the FOV lie mainly in this region too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Airy radius is now approx 14 microns larger relative to side fed case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RMS radius of rays is much larger, giving poorer optical performance than in the side fed case, as expected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8772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Re-imaging optics using paraxial lenses will have a similar effect as before</a:t>
            </a:r>
            <a:endParaRPr lang="en-IE" dirty="0"/>
          </a:p>
        </p:txBody>
      </p:sp>
      <p:pic>
        <p:nvPicPr>
          <p:cNvPr id="8" name="Content Placeholder 7" descr="f2_drag_front_noimag_spo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6343546" cy="47522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Any 2-reflector system consisting of offset </a:t>
            </a:r>
            <a:r>
              <a:rPr lang="en-IE" dirty="0" err="1" smtClean="0"/>
              <a:t>confocal</a:t>
            </a:r>
            <a:r>
              <a:rPr lang="en-IE" dirty="0" smtClean="0"/>
              <a:t> conic sections has an "equivalent </a:t>
            </a:r>
            <a:r>
              <a:rPr lang="en-IE" dirty="0" err="1" smtClean="0"/>
              <a:t>paraboloid</a:t>
            </a:r>
            <a:r>
              <a:rPr lang="en-IE" dirty="0" smtClean="0"/>
              <a:t>" with the same effective focal length and aperture  field distribution. </a:t>
            </a:r>
          </a:p>
          <a:p>
            <a:r>
              <a:rPr lang="en-IE" dirty="0" smtClean="0"/>
              <a:t>By adjusting the relative tilt of the parent conic symmetry axes, the</a:t>
            </a:r>
          </a:p>
          <a:p>
            <a:r>
              <a:rPr lang="en-IE" dirty="0" smtClean="0"/>
              <a:t>equivalent </a:t>
            </a:r>
            <a:r>
              <a:rPr lang="en-IE" dirty="0" err="1" smtClean="0"/>
              <a:t>paraboloid</a:t>
            </a:r>
            <a:r>
              <a:rPr lang="en-IE" dirty="0" smtClean="0"/>
              <a:t> can be made to be rotationally symmetric giving low cross-polarisation and low astigmatism. </a:t>
            </a:r>
          </a:p>
          <a:p>
            <a:r>
              <a:rPr lang="en-IE" dirty="0" smtClean="0"/>
              <a:t>This configuration, called a compensated system, is said to obey the </a:t>
            </a:r>
            <a:r>
              <a:rPr lang="en-IE" dirty="0" err="1" smtClean="0"/>
              <a:t>Mizuguchi-Dragone</a:t>
            </a:r>
            <a:r>
              <a:rPr lang="en-IE" dirty="0" smtClean="0"/>
              <a:t> condition. </a:t>
            </a:r>
          </a:p>
          <a:p>
            <a:r>
              <a:rPr lang="en-IE" dirty="0" smtClean="0"/>
              <a:t>A classical compensated off-axis 2-mirror telescope has zero linear astigmatism, and coma(the dominant remaining aberration) identical to that of an on-axis </a:t>
            </a:r>
            <a:r>
              <a:rPr lang="en-IE" dirty="0" err="1" smtClean="0"/>
              <a:t>paraboloidal</a:t>
            </a:r>
            <a:r>
              <a:rPr lang="en-IE" dirty="0" smtClean="0"/>
              <a:t> mirror with the same focal ratio. 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IE" dirty="0" smtClean="0"/>
              <a:t>Telescopes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734" y="3509961"/>
            <a:ext cx="4803266" cy="33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4714908" cy="28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86446" y="2214554"/>
            <a:ext cx="3092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Dragonian designs naturally </a:t>
            </a:r>
          </a:p>
          <a:p>
            <a:r>
              <a:rPr lang="en-IE" dirty="0" smtClean="0"/>
              <a:t>can accommodate the largest </a:t>
            </a:r>
          </a:p>
          <a:p>
            <a:r>
              <a:rPr lang="en-IE" dirty="0" smtClean="0"/>
              <a:t>focal plane areas</a:t>
            </a:r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2285992"/>
            <a:ext cx="5143536" cy="425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r>
              <a:rPr lang="en-IE" sz="1800" dirty="0" smtClean="0"/>
              <a:t>Side fed Dragonian has lowest aberration (beam ellipticity) but fits poorly in launcher volume due to required configuration.</a:t>
            </a:r>
          </a:p>
          <a:p>
            <a:r>
              <a:rPr lang="en-IE" sz="1800" dirty="0" smtClean="0"/>
              <a:t>Front feed Dragonian fits better but has lower optical performance overall.</a:t>
            </a:r>
          </a:p>
          <a:p>
            <a:r>
              <a:rPr lang="en-IE" sz="1800" dirty="0" smtClean="0"/>
              <a:t>For F/2 1.5 m Dragonian designs, beam </a:t>
            </a:r>
            <a:r>
              <a:rPr lang="en-IE" sz="1800" dirty="0" smtClean="0">
                <a:ea typeface="Calibri"/>
                <a:cs typeface="Times New Roman"/>
              </a:rPr>
              <a:t>ellipticity </a:t>
            </a:r>
            <a:r>
              <a:rPr lang="en-IE" sz="1800" dirty="0" smtClean="0"/>
              <a:t>is </a:t>
            </a:r>
            <a:r>
              <a:rPr lang="en-IE" sz="1800" dirty="0" smtClean="0">
                <a:sym typeface="Mathematica1"/>
              </a:rPr>
              <a:t>5% worse towards edge of focal plane (400 mm diameter) values of circa 2 and 7 % at 200 in x direction respectively</a:t>
            </a:r>
          </a:p>
          <a:p>
            <a:r>
              <a:rPr lang="en-IE" sz="1800" dirty="0" smtClean="0">
                <a:sym typeface="Mathematica1"/>
              </a:rPr>
              <a:t>Reimaging optics can be added if planar pixels in focal plane</a:t>
            </a:r>
            <a:endParaRPr lang="en-IE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IE" dirty="0" smtClean="0"/>
              <a:t>Telescopes</a:t>
            </a:r>
            <a:endParaRPr lang="en-IE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436925" cy="276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6357958"/>
            <a:ext cx="104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Front fed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6286520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Side fed</a:t>
            </a:r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IE" sz="1800" dirty="0" smtClean="0"/>
              <a:t>Gregorian designs have naturally smaller diffraction limited focal plane areas</a:t>
            </a:r>
          </a:p>
          <a:p>
            <a:r>
              <a:rPr lang="en-IE" sz="1800" dirty="0" smtClean="0"/>
              <a:t>Can be used to reasonable performance out to 150 mm focal plane radius.</a:t>
            </a:r>
          </a:p>
          <a:p>
            <a:r>
              <a:rPr lang="en-IE" sz="1800" dirty="0" smtClean="0"/>
              <a:t>Has equivalent performance to side fed Dragonian out to this range but quickly deteriorates, </a:t>
            </a:r>
            <a:r>
              <a:rPr lang="en-IE" sz="1800" dirty="0" smtClean="0"/>
              <a:t>&lt; 20 % ellipticity values at </a:t>
            </a:r>
            <a:r>
              <a:rPr lang="en-IE" sz="1800" dirty="0" smtClean="0">
                <a:sym typeface="Mathematica1"/>
              </a:rPr>
              <a:t></a:t>
            </a:r>
            <a:r>
              <a:rPr lang="en-IE" sz="1800" dirty="0" smtClean="0"/>
              <a:t> 20 % at </a:t>
            </a:r>
            <a:r>
              <a:rPr lang="en-IE" sz="1800" dirty="0" smtClean="0"/>
              <a:t>100 GHz for F/2 design with 1.5 m primary</a:t>
            </a:r>
          </a:p>
          <a:p>
            <a:r>
              <a:rPr lang="en-IE" sz="1800" dirty="0" smtClean="0"/>
              <a:t>Potential to add cold stop between mirrors</a:t>
            </a:r>
          </a:p>
          <a:p>
            <a:r>
              <a:rPr lang="en-IE" sz="1800" dirty="0" smtClean="0">
                <a:sym typeface="Mathematica1"/>
              </a:rPr>
              <a:t>Reimaging optics can be added if planar pixels in focal plane</a:t>
            </a:r>
            <a:endParaRPr lang="en-IE" sz="1800" dirty="0" smtClean="0"/>
          </a:p>
          <a:p>
            <a:endParaRPr lang="en-IE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IE" dirty="0" smtClean="0"/>
              <a:t>Telescopes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572140"/>
            <a:ext cx="18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Gregorian designs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4391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Comparison of Dragonian/Gregorian  </a:t>
            </a:r>
            <a:r>
              <a:rPr lang="en-IE" dirty="0" smtClean="0">
                <a:sym typeface="Mathematica1"/>
              </a:rPr>
              <a:t></a:t>
            </a:r>
            <a:r>
              <a:rPr lang="en-IE" dirty="0" smtClean="0"/>
              <a:t>2.5m primary mirror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786182" cy="2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454448" cy="230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1785918" y="5500702"/>
            <a:ext cx="1357322" cy="9286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5984" y="614364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2.5 m</a:t>
            </a:r>
            <a:endParaRPr lang="en-IE" sz="1200" dirty="0"/>
          </a:p>
        </p:txBody>
      </p:sp>
      <p:pic>
        <p:nvPicPr>
          <p:cNvPr id="2054" name="Picture 6" descr="Imagem inlin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857364"/>
            <a:ext cx="1228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42844" y="1428736"/>
            <a:ext cx="3000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Gaussian beams at 100GHz propagated to sky, central beams compared to beams at +-200 to 400 mm over focal plane in x and y directions</a:t>
            </a:r>
            <a:endParaRPr lang="en-IE" sz="1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00892" y="4572008"/>
          <a:ext cx="1894205" cy="1676400"/>
        </p:xfrm>
        <a:graphic>
          <a:graphicData uri="http://schemas.openxmlformats.org/drawingml/2006/table">
            <a:tbl>
              <a:tblPr/>
              <a:tblGrid>
                <a:gridCol w="723900"/>
                <a:gridCol w="603250"/>
                <a:gridCol w="56705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latin typeface="Calibri"/>
                          <a:ea typeface="Calibri"/>
                          <a:cs typeface="Times New Roman"/>
                        </a:rPr>
                        <a:t>Ellipticity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latin typeface="Calibri"/>
                          <a:ea typeface="Calibri"/>
                          <a:cs typeface="Times New Roman"/>
                        </a:rPr>
                        <a:t>Greg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latin typeface="Calibri"/>
                          <a:ea typeface="Calibri"/>
                          <a:cs typeface="Times New Roman"/>
                        </a:rPr>
                        <a:t>Drag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Central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200x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-200x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200y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-200y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latin typeface="Calibri"/>
                          <a:ea typeface="Calibri"/>
                          <a:cs typeface="Times New Roman"/>
                        </a:rPr>
                        <a:t>0.036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400x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-400x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400y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0.094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-400y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latin typeface="Calibri"/>
                          <a:ea typeface="Calibri"/>
                          <a:cs typeface="Times New Roman"/>
                        </a:rPr>
                        <a:t>0.095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143768" y="1428736"/>
          <a:ext cx="1704975" cy="2891790"/>
        </p:xfrm>
        <a:graphic>
          <a:graphicData uri="http://schemas.openxmlformats.org/drawingml/2006/table">
            <a:tbl>
              <a:tblPr/>
              <a:tblGrid>
                <a:gridCol w="686435"/>
                <a:gridCol w="101854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Dragonian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θe(deg.)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θc(deg.)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-120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2400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α(deg.)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30.3614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β(deg.)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89.6385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θo(deg.)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81.1642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1.75123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Feq(mm)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4937.2401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9767.752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2c(mm)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18032.021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16733.3846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dcf(mm)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1.7222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dcs(mm)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1224.462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73412">
            <a:off x="722428" y="4083926"/>
            <a:ext cx="3581010" cy="27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1214422"/>
            <a:ext cx="52101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To be investigated for optical performance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r>
              <a:rPr lang="en-IE" dirty="0" smtClean="0"/>
              <a:t>Front fed Dragonian design fits well in Soyuz volume</a:t>
            </a:r>
          </a:p>
          <a:p>
            <a:r>
              <a:rPr lang="en-IE" dirty="0" smtClean="0">
                <a:sym typeface="Mathematica1"/>
              </a:rPr>
              <a:t></a:t>
            </a:r>
            <a:r>
              <a:rPr lang="en-IE" dirty="0" smtClean="0"/>
              <a:t>2.5 m primary possible</a:t>
            </a:r>
          </a:p>
          <a:p>
            <a:r>
              <a:rPr lang="en-IE" dirty="0" smtClean="0"/>
              <a:t>Analysis ongoing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Side feed Dragonian configurations</a:t>
            </a:r>
            <a:endParaRPr lang="en-IE" sz="2800" dirty="0"/>
          </a:p>
        </p:txBody>
      </p:sp>
      <p:pic>
        <p:nvPicPr>
          <p:cNvPr id="11268" name="Picture 8" descr="Tetac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134154" cy="2233603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1984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C:\Users\fvvargas\Desktop\Summer Project\Report\Figures\Tetac\Tetac100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3057210" cy="268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fvvargas\Desktop\Summer Project\Report\Figures\Tetac\Tetac120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3050"/>
            <a:ext cx="3057210" cy="213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643834" y="3286124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θ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=120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286248" y="3357562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θ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=</a:t>
            </a:r>
            <a:r>
              <a:rPr lang="en-US" dirty="0" smtClean="0"/>
              <a:t>100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1500166" y="335756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θ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 smtClean="0"/>
              <a:t>=90</a:t>
            </a:r>
            <a:endParaRPr lang="en-IE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572000" y="4786322"/>
          <a:ext cx="4357716" cy="1645920"/>
        </p:xfrm>
        <a:graphic>
          <a:graphicData uri="http://schemas.openxmlformats.org/drawingml/2006/table">
            <a:tbl>
              <a:tblPr/>
              <a:tblGrid>
                <a:gridCol w="726286"/>
                <a:gridCol w="726286"/>
                <a:gridCol w="726286"/>
                <a:gridCol w="726286"/>
                <a:gridCol w="726286"/>
                <a:gridCol w="72628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θc80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θc90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θc100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θc110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θc120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Central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0.000101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0.000616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1.95E-05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0.000864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0.016009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200x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0.053205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0.026833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0.026944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0.02838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0.007188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-200x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0.031153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0.007311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0.006309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0.00489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0.011693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200y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0.021652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0.015817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0.018293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0.042852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0.017428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-200y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0.021652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0.033722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0.037901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0.042852</a:t>
                      </a:r>
                      <a:endParaRPr lang="en-I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0.017428</a:t>
                      </a:r>
                      <a:endParaRPr lang="en-I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5000636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Gaussian beams at 100GHz propagated to sky from different focal plane locations. Central beams compared to beams at +-200 mm over focal plane in x and y directions. Ellipticity values quoted in table</a:t>
            </a:r>
            <a:endParaRPr lang="en-IE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1265</Words>
  <Application>Microsoft Office PowerPoint</Application>
  <PresentationFormat>On-screen Show (4:3)</PresentationFormat>
  <Paragraphs>248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COrE+ Optics options</vt:lpstr>
      <vt:lpstr>Introduction</vt:lpstr>
      <vt:lpstr>Introduction</vt:lpstr>
      <vt:lpstr>Telescopes</vt:lpstr>
      <vt:lpstr>Telescopes</vt:lpstr>
      <vt:lpstr>Telescopes</vt:lpstr>
      <vt:lpstr>Comparison of Dragonian/Gregorian  2.5m primary mirror</vt:lpstr>
      <vt:lpstr>To be investigated for optical performance</vt:lpstr>
      <vt:lpstr>Side feed Dragonian configurations</vt:lpstr>
      <vt:lpstr>Reimaging optics</vt:lpstr>
      <vt:lpstr>Dragonian-F/2</vt:lpstr>
      <vt:lpstr>Dragonian-F/2</vt:lpstr>
      <vt:lpstr>Dragonian-F/2 with reimaging</vt:lpstr>
      <vt:lpstr>Dragonian-F/2 with reimaging</vt:lpstr>
      <vt:lpstr>Gregorian-F/2</vt:lpstr>
      <vt:lpstr>Gregorian-F/2</vt:lpstr>
      <vt:lpstr>Gregorian-F/2 with reimaging</vt:lpstr>
      <vt:lpstr>Gregorian-F/2 with reimaging</vt:lpstr>
      <vt:lpstr>Slide 19</vt:lpstr>
      <vt:lpstr>Front-fed Dragonian-F/2</vt:lpstr>
      <vt:lpstr>Front-fed Dragonian-F/2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COrE+ Optics options</dc:title>
  <dc:creator>neilt</dc:creator>
  <cp:lastModifiedBy>neilt</cp:lastModifiedBy>
  <cp:revision>2</cp:revision>
  <dcterms:created xsi:type="dcterms:W3CDTF">2014-10-23T13:33:13Z</dcterms:created>
  <dcterms:modified xsi:type="dcterms:W3CDTF">2014-10-23T16:09:38Z</dcterms:modified>
</cp:coreProperties>
</file>