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103" d="100"/>
          <a:sy n="103" d="100"/>
        </p:scale>
        <p:origin x="-2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9B2AEB8-FF80-4B2C-9790-7100F371F95E}" type="datetimeFigureOut">
              <a:rPr lang="en-US" smtClean="0"/>
              <a:t>8/26/2013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C8FAC21-A081-4E9F-BDA0-6A8F1ED720B2}" type="slidenum">
              <a:rPr lang="en-US" smtClean="0"/>
              <a:t>‹#›</a:t>
            </a:fld>
            <a:endParaRPr lang="en-US"/>
          </a:p>
        </p:txBody>
      </p:sp>
    </p:spTree>
    <p:extLst>
      <p:ext uri="{BB962C8B-B14F-4D97-AF65-F5344CB8AC3E}">
        <p14:creationId xmlns:p14="http://schemas.microsoft.com/office/powerpoint/2010/main" val="2975527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E426029-13B6-43B9-9F8B-F021EA583CA6}" type="datetimeFigureOut">
              <a:rPr lang="en-US" smtClean="0"/>
              <a:t>8/26/2013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579FF05-E2EC-4AAF-968E-9F8EBA6AE1D3}" type="slidenum">
              <a:rPr lang="en-US" smtClean="0"/>
              <a:t>‹#›</a:t>
            </a:fld>
            <a:endParaRPr lang="en-US"/>
          </a:p>
        </p:txBody>
      </p:sp>
    </p:spTree>
    <p:extLst>
      <p:ext uri="{BB962C8B-B14F-4D97-AF65-F5344CB8AC3E}">
        <p14:creationId xmlns:p14="http://schemas.microsoft.com/office/powerpoint/2010/main" val="2861332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1</a:t>
            </a:fld>
            <a:endParaRPr lang="en-US"/>
          </a:p>
        </p:txBody>
      </p:sp>
    </p:spTree>
    <p:extLst>
      <p:ext uri="{BB962C8B-B14F-4D97-AF65-F5344CB8AC3E}">
        <p14:creationId xmlns:p14="http://schemas.microsoft.com/office/powerpoint/2010/main" val="3390840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10</a:t>
            </a:fld>
            <a:endParaRPr lang="en-US"/>
          </a:p>
        </p:txBody>
      </p:sp>
    </p:spTree>
    <p:extLst>
      <p:ext uri="{BB962C8B-B14F-4D97-AF65-F5344CB8AC3E}">
        <p14:creationId xmlns:p14="http://schemas.microsoft.com/office/powerpoint/2010/main" val="4279860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11</a:t>
            </a:fld>
            <a:endParaRPr lang="en-US"/>
          </a:p>
        </p:txBody>
      </p:sp>
    </p:spTree>
    <p:extLst>
      <p:ext uri="{BB962C8B-B14F-4D97-AF65-F5344CB8AC3E}">
        <p14:creationId xmlns:p14="http://schemas.microsoft.com/office/powerpoint/2010/main" val="577885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12</a:t>
            </a:fld>
            <a:endParaRPr lang="en-US"/>
          </a:p>
        </p:txBody>
      </p:sp>
    </p:spTree>
    <p:extLst>
      <p:ext uri="{BB962C8B-B14F-4D97-AF65-F5344CB8AC3E}">
        <p14:creationId xmlns:p14="http://schemas.microsoft.com/office/powerpoint/2010/main" val="37926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13</a:t>
            </a:fld>
            <a:endParaRPr lang="en-US"/>
          </a:p>
        </p:txBody>
      </p:sp>
    </p:spTree>
    <p:extLst>
      <p:ext uri="{BB962C8B-B14F-4D97-AF65-F5344CB8AC3E}">
        <p14:creationId xmlns:p14="http://schemas.microsoft.com/office/powerpoint/2010/main" val="3744530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2</a:t>
            </a:fld>
            <a:endParaRPr lang="en-US"/>
          </a:p>
        </p:txBody>
      </p:sp>
    </p:spTree>
    <p:extLst>
      <p:ext uri="{BB962C8B-B14F-4D97-AF65-F5344CB8AC3E}">
        <p14:creationId xmlns:p14="http://schemas.microsoft.com/office/powerpoint/2010/main" val="1757894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3</a:t>
            </a:fld>
            <a:endParaRPr lang="en-US"/>
          </a:p>
        </p:txBody>
      </p:sp>
    </p:spTree>
    <p:extLst>
      <p:ext uri="{BB962C8B-B14F-4D97-AF65-F5344CB8AC3E}">
        <p14:creationId xmlns:p14="http://schemas.microsoft.com/office/powerpoint/2010/main" val="159998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4</a:t>
            </a:fld>
            <a:endParaRPr lang="en-US"/>
          </a:p>
        </p:txBody>
      </p:sp>
    </p:spTree>
    <p:extLst>
      <p:ext uri="{BB962C8B-B14F-4D97-AF65-F5344CB8AC3E}">
        <p14:creationId xmlns:p14="http://schemas.microsoft.com/office/powerpoint/2010/main" val="2759991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5</a:t>
            </a:fld>
            <a:endParaRPr lang="en-US"/>
          </a:p>
        </p:txBody>
      </p:sp>
    </p:spTree>
    <p:extLst>
      <p:ext uri="{BB962C8B-B14F-4D97-AF65-F5344CB8AC3E}">
        <p14:creationId xmlns:p14="http://schemas.microsoft.com/office/powerpoint/2010/main" val="3967195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6</a:t>
            </a:fld>
            <a:endParaRPr lang="en-US"/>
          </a:p>
        </p:txBody>
      </p:sp>
    </p:spTree>
    <p:extLst>
      <p:ext uri="{BB962C8B-B14F-4D97-AF65-F5344CB8AC3E}">
        <p14:creationId xmlns:p14="http://schemas.microsoft.com/office/powerpoint/2010/main" val="4246046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7</a:t>
            </a:fld>
            <a:endParaRPr lang="en-US"/>
          </a:p>
        </p:txBody>
      </p:sp>
    </p:spTree>
    <p:extLst>
      <p:ext uri="{BB962C8B-B14F-4D97-AF65-F5344CB8AC3E}">
        <p14:creationId xmlns:p14="http://schemas.microsoft.com/office/powerpoint/2010/main" val="1983326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8</a:t>
            </a:fld>
            <a:endParaRPr lang="en-US"/>
          </a:p>
        </p:txBody>
      </p:sp>
    </p:spTree>
    <p:extLst>
      <p:ext uri="{BB962C8B-B14F-4D97-AF65-F5344CB8AC3E}">
        <p14:creationId xmlns:p14="http://schemas.microsoft.com/office/powerpoint/2010/main" val="746958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79FF05-E2EC-4AAF-968E-9F8EBA6AE1D3}" type="slidenum">
              <a:rPr lang="en-US" smtClean="0"/>
              <a:t>9</a:t>
            </a:fld>
            <a:endParaRPr lang="en-US"/>
          </a:p>
        </p:txBody>
      </p:sp>
    </p:spTree>
    <p:extLst>
      <p:ext uri="{BB962C8B-B14F-4D97-AF65-F5344CB8AC3E}">
        <p14:creationId xmlns:p14="http://schemas.microsoft.com/office/powerpoint/2010/main" val="3665391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AEE11C-3CCE-4E00-9E3A-A4F8E273A968}" type="datetime1">
              <a:rPr lang="en-US" smtClean="0"/>
              <a:t>8/26/2013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95E2AA-93A8-4EDC-BA61-D23597F119A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F6233E-5544-4CF5-AE58-08EACCF41301}" type="datetime1">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5E2AA-93A8-4EDC-BA61-D23597F119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395E2AA-93A8-4EDC-BA61-D23597F119A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E8EFCC-0D16-4666-A092-4697EA06EE3C}" type="datetime1">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F38D2C-9DE7-459B-B75C-C43F63B62AEA}" type="datetime1">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395E2AA-93A8-4EDC-BA61-D23597F119A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74BCE4D-3E06-46FB-A29D-110464495935}" type="datetime1">
              <a:rPr lang="en-US" smtClean="0"/>
              <a:t>8/26/2013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95E2AA-93A8-4EDC-BA61-D23597F119A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933C3B6-08E8-46AC-85F3-93E90C9A5AF5}" type="datetime1">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5E2AA-93A8-4EDC-BA61-D23597F119A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2B99F27-E301-4E04-9C91-01450DBC59FA}" type="datetime1">
              <a:rPr lang="en-US" smtClean="0"/>
              <a:t>8/26/2013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395E2AA-93A8-4EDC-BA61-D23597F119A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5C188B-5C28-4ED4-95EF-BBC93AA2579B}" type="datetime1">
              <a:rPr lang="en-US" smtClean="0"/>
              <a:t>8/26/2013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395E2AA-93A8-4EDC-BA61-D23597F119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6286259-E655-4989-846E-7ED8C80A1272}" type="datetime1">
              <a:rPr lang="en-US" smtClean="0"/>
              <a:t>8/26/2013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395E2AA-93A8-4EDC-BA61-D23597F119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95E2AA-93A8-4EDC-BA61-D23597F119A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4E42C0E-7C9D-4E30-BCF1-320A98596C7A}" type="datetime1">
              <a:rPr lang="en-US" smtClean="0"/>
              <a:t>8/26/2013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395E2AA-93A8-4EDC-BA61-D23597F119A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E63F597-6DC7-4FF7-97C5-638F79010226}" type="datetime1">
              <a:rPr lang="en-US" smtClean="0"/>
              <a:t>8/26/2013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5DD18F6-2E95-4E07-A112-827F5CA17BCF}" type="datetime1">
              <a:rPr lang="en-US" smtClean="0"/>
              <a:t>8/26/2013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95E2AA-93A8-4EDC-BA61-D23597F119A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uccs.umn.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mentalhealth.um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University counseling and consulting services</a:t>
            </a:r>
          </a:p>
          <a:p>
            <a:r>
              <a:rPr lang="en-US" dirty="0" smtClean="0"/>
              <a:t>340 Appleby Hall</a:t>
            </a:r>
          </a:p>
          <a:p>
            <a:r>
              <a:rPr lang="en-US" dirty="0" smtClean="0"/>
              <a:t>128 Pleasant street, S.E.</a:t>
            </a:r>
          </a:p>
          <a:p>
            <a:r>
              <a:rPr lang="en-US" dirty="0" smtClean="0"/>
              <a:t>Minneapolis, </a:t>
            </a:r>
            <a:r>
              <a:rPr lang="en-US" dirty="0" err="1" smtClean="0"/>
              <a:t>mn</a:t>
            </a:r>
            <a:r>
              <a:rPr lang="en-US" dirty="0" smtClean="0"/>
              <a:t> 55455</a:t>
            </a:r>
          </a:p>
          <a:p>
            <a:r>
              <a:rPr lang="en-US" dirty="0" smtClean="0"/>
              <a:t>www.uccs.umn.edu</a:t>
            </a:r>
          </a:p>
        </p:txBody>
      </p:sp>
      <p:sp>
        <p:nvSpPr>
          <p:cNvPr id="2" name="Title 1"/>
          <p:cNvSpPr>
            <a:spLocks noGrp="1"/>
          </p:cNvSpPr>
          <p:nvPr>
            <p:ph type="ctrTitle"/>
          </p:nvPr>
        </p:nvSpPr>
        <p:spPr/>
        <p:txBody>
          <a:bodyPr/>
          <a:lstStyle/>
          <a:p>
            <a:r>
              <a:rPr lang="en-US" dirty="0" smtClean="0"/>
              <a:t>Information for Graduate Students</a:t>
            </a:r>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UCCS Services: Academic Sessions</a:t>
            </a:r>
            <a:endParaRPr lang="en-US" dirty="0"/>
          </a:p>
        </p:txBody>
      </p:sp>
      <p:sp>
        <p:nvSpPr>
          <p:cNvPr id="3" name="Content Placeholder 2"/>
          <p:cNvSpPr>
            <a:spLocks noGrp="1"/>
          </p:cNvSpPr>
          <p:nvPr>
            <p:ph sz="quarter" idx="1"/>
          </p:nvPr>
        </p:nvSpPr>
        <p:spPr>
          <a:xfrm>
            <a:off x="301752" y="1295400"/>
            <a:ext cx="8503920" cy="5334000"/>
          </a:xfrm>
        </p:spPr>
        <p:txBody>
          <a:bodyPr>
            <a:normAutofit fontScale="62500" lnSpcReduction="20000"/>
          </a:bodyPr>
          <a:lstStyle/>
          <a:p>
            <a:pPr>
              <a:buNone/>
            </a:pPr>
            <a:endParaRPr lang="en-US" sz="2900" dirty="0" smtClean="0"/>
          </a:p>
          <a:p>
            <a:r>
              <a:rPr lang="en-US" sz="2900" dirty="0" smtClean="0"/>
              <a:t>Academic expectations in graduate school might be different from what was expected during one’s undergraduate studies.</a:t>
            </a:r>
          </a:p>
          <a:p>
            <a:endParaRPr lang="en-US" sz="2900" dirty="0" smtClean="0"/>
          </a:p>
          <a:p>
            <a:r>
              <a:rPr lang="en-US" sz="2900" dirty="0" smtClean="0"/>
              <a:t>Individual academic counseling could help you finish larger tasks (e.g., master’s thesis, doctoral dissertation, major projects) by:</a:t>
            </a:r>
          </a:p>
          <a:p>
            <a:pPr lvl="1"/>
            <a:r>
              <a:rPr lang="en-US" sz="2400" dirty="0" smtClean="0"/>
              <a:t>Providing you with support</a:t>
            </a:r>
          </a:p>
          <a:p>
            <a:pPr lvl="1"/>
            <a:r>
              <a:rPr lang="en-US" sz="2400" dirty="0" smtClean="0"/>
              <a:t>Helping you set realistic goals</a:t>
            </a:r>
          </a:p>
          <a:p>
            <a:pPr lvl="1"/>
            <a:r>
              <a:rPr lang="en-US" sz="2400" dirty="0" smtClean="0"/>
              <a:t>Helping you talk through stress, anxiety, or other feelings</a:t>
            </a:r>
          </a:p>
          <a:p>
            <a:pPr lvl="1"/>
            <a:r>
              <a:rPr lang="en-US" sz="2400" dirty="0" smtClean="0"/>
              <a:t>Helping you process thoughts, feelings, or behaviors that are holding you back</a:t>
            </a:r>
          </a:p>
          <a:p>
            <a:endParaRPr lang="en-US" b="1" dirty="0" smtClean="0"/>
          </a:p>
          <a:p>
            <a:r>
              <a:rPr lang="en-US" sz="2900" dirty="0" smtClean="0"/>
              <a:t>Other Benefits of Academic Counseling</a:t>
            </a:r>
            <a:r>
              <a:rPr lang="en-US" sz="2900" b="1" dirty="0" smtClean="0"/>
              <a:t>: </a:t>
            </a:r>
          </a:p>
          <a:p>
            <a:pPr lvl="1">
              <a:lnSpc>
                <a:spcPct val="120000"/>
              </a:lnSpc>
              <a:spcBef>
                <a:spcPts val="0"/>
              </a:spcBef>
            </a:pPr>
            <a:endParaRPr lang="en-US" sz="2600" dirty="0" smtClean="0"/>
          </a:p>
          <a:p>
            <a:pPr lvl="1">
              <a:lnSpc>
                <a:spcPct val="120000"/>
              </a:lnSpc>
              <a:spcBef>
                <a:spcPts val="0"/>
              </a:spcBef>
            </a:pPr>
            <a:r>
              <a:rPr lang="en-US" sz="2600" dirty="0" smtClean="0"/>
              <a:t>Increased motivation to complete academic work</a:t>
            </a:r>
          </a:p>
          <a:p>
            <a:pPr lvl="1">
              <a:lnSpc>
                <a:spcPct val="120000"/>
              </a:lnSpc>
              <a:spcBef>
                <a:spcPts val="0"/>
              </a:spcBef>
            </a:pPr>
            <a:r>
              <a:rPr lang="en-US" sz="2600" dirty="0" smtClean="0"/>
              <a:t>Improved time management skills</a:t>
            </a:r>
          </a:p>
          <a:p>
            <a:pPr lvl="1">
              <a:lnSpc>
                <a:spcPct val="120000"/>
              </a:lnSpc>
              <a:spcBef>
                <a:spcPts val="0"/>
              </a:spcBef>
            </a:pPr>
            <a:r>
              <a:rPr lang="en-US" sz="2600" smtClean="0"/>
              <a:t>Decreased </a:t>
            </a:r>
            <a:r>
              <a:rPr lang="en-US" sz="2600" dirty="0" smtClean="0"/>
              <a:t>procrastination</a:t>
            </a:r>
          </a:p>
          <a:p>
            <a:pPr lvl="1">
              <a:lnSpc>
                <a:spcPct val="120000"/>
              </a:lnSpc>
              <a:spcBef>
                <a:spcPts val="0"/>
              </a:spcBef>
            </a:pPr>
            <a:r>
              <a:rPr lang="en-US" sz="2600" dirty="0" smtClean="0"/>
              <a:t>Improved reading speed and comprehension</a:t>
            </a:r>
          </a:p>
          <a:p>
            <a:pPr lvl="1">
              <a:lnSpc>
                <a:spcPct val="120000"/>
              </a:lnSpc>
              <a:spcBef>
                <a:spcPts val="0"/>
              </a:spcBef>
            </a:pPr>
            <a:r>
              <a:rPr lang="en-US" sz="2600" dirty="0" smtClean="0"/>
              <a:t>Better note-taking skills</a:t>
            </a:r>
          </a:p>
          <a:p>
            <a:pPr lvl="1">
              <a:lnSpc>
                <a:spcPct val="120000"/>
              </a:lnSpc>
              <a:spcBef>
                <a:spcPts val="0"/>
              </a:spcBef>
            </a:pPr>
            <a:r>
              <a:rPr lang="en-US" sz="2600" dirty="0" smtClean="0"/>
              <a:t>Strengthened test preparation strategies</a:t>
            </a:r>
          </a:p>
          <a:p>
            <a:pPr lvl="1">
              <a:lnSpc>
                <a:spcPct val="120000"/>
              </a:lnSpc>
              <a:spcBef>
                <a:spcPts val="0"/>
              </a:spcBef>
            </a:pPr>
            <a:r>
              <a:rPr lang="en-US" sz="2600" dirty="0" smtClean="0"/>
              <a:t>Improved test performance and grades</a:t>
            </a:r>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UCCS Services: Group Sessions</a:t>
            </a:r>
            <a:endParaRPr lang="en-US" dirty="0"/>
          </a:p>
        </p:txBody>
      </p:sp>
      <p:sp>
        <p:nvSpPr>
          <p:cNvPr id="3" name="Content Placeholder 2"/>
          <p:cNvSpPr>
            <a:spLocks noGrp="1"/>
          </p:cNvSpPr>
          <p:nvPr>
            <p:ph sz="quarter" idx="1"/>
          </p:nvPr>
        </p:nvSpPr>
        <p:spPr>
          <a:xfrm>
            <a:off x="301752" y="1371600"/>
            <a:ext cx="8503920" cy="5257800"/>
          </a:xfrm>
        </p:spPr>
        <p:txBody>
          <a:bodyPr>
            <a:normAutofit fontScale="47500" lnSpcReduction="20000"/>
          </a:bodyPr>
          <a:lstStyle/>
          <a:p>
            <a:r>
              <a:rPr lang="en-US" sz="3700" dirty="0" smtClean="0"/>
              <a:t>Group is an effective way to give </a:t>
            </a:r>
            <a:r>
              <a:rPr lang="en-US" sz="3700" i="1" dirty="0" smtClean="0"/>
              <a:t>and</a:t>
            </a:r>
            <a:r>
              <a:rPr lang="en-US" sz="3700" dirty="0" smtClean="0"/>
              <a:t> get support. </a:t>
            </a:r>
          </a:p>
          <a:p>
            <a:pPr>
              <a:buNone/>
            </a:pPr>
            <a:endParaRPr lang="en-US" sz="3700" dirty="0" smtClean="0"/>
          </a:p>
          <a:p>
            <a:r>
              <a:rPr lang="en-US" sz="3700" dirty="0" smtClean="0"/>
              <a:t>Sharing your struggles with other students who may be experiencing what you are feeling could be very </a:t>
            </a:r>
            <a:r>
              <a:rPr lang="en-US" sz="3700" i="1" dirty="0" smtClean="0"/>
              <a:t>therapeutic</a:t>
            </a:r>
            <a:r>
              <a:rPr lang="en-US" sz="3700" dirty="0" smtClean="0"/>
              <a:t>.</a:t>
            </a:r>
          </a:p>
          <a:p>
            <a:pPr>
              <a:buNone/>
            </a:pPr>
            <a:endParaRPr lang="en-US" sz="3700" dirty="0" smtClean="0"/>
          </a:p>
          <a:p>
            <a:pPr lvl="1"/>
            <a:r>
              <a:rPr lang="en-US" sz="3300" dirty="0" smtClean="0"/>
              <a:t>It requires </a:t>
            </a:r>
            <a:r>
              <a:rPr lang="en-US" sz="3300" i="1" dirty="0" smtClean="0"/>
              <a:t>a semester-long </a:t>
            </a:r>
            <a:r>
              <a:rPr lang="en-US" sz="3300" dirty="0" smtClean="0"/>
              <a:t>commitment</a:t>
            </a:r>
          </a:p>
          <a:p>
            <a:pPr lvl="1"/>
            <a:r>
              <a:rPr lang="en-US" sz="3300" dirty="0" smtClean="0"/>
              <a:t>Most groups will have 6-8 members</a:t>
            </a:r>
          </a:p>
          <a:p>
            <a:pPr lvl="1"/>
            <a:r>
              <a:rPr lang="en-US" sz="3300" dirty="0" smtClean="0"/>
              <a:t>Groups are also </a:t>
            </a:r>
            <a:r>
              <a:rPr lang="en-US" sz="3300" i="1" dirty="0" smtClean="0"/>
              <a:t>confidential </a:t>
            </a:r>
          </a:p>
          <a:p>
            <a:pPr lvl="2"/>
            <a:r>
              <a:rPr lang="en-US" sz="2900" dirty="0" smtClean="0"/>
              <a:t>We </a:t>
            </a:r>
            <a:r>
              <a:rPr lang="en-US" sz="2900" i="1" dirty="0" smtClean="0"/>
              <a:t>require</a:t>
            </a:r>
            <a:r>
              <a:rPr lang="en-US" sz="2900" dirty="0" smtClean="0"/>
              <a:t> that members </a:t>
            </a:r>
            <a:r>
              <a:rPr lang="en-US" sz="2900" i="1" dirty="0" smtClean="0"/>
              <a:t>not</a:t>
            </a:r>
            <a:r>
              <a:rPr lang="en-US" sz="2900" dirty="0" smtClean="0"/>
              <a:t> disclose identity of other members/information shared by other members to protect their privacy</a:t>
            </a:r>
          </a:p>
          <a:p>
            <a:pPr lvl="2"/>
            <a:endParaRPr lang="en-US" sz="2900" dirty="0" smtClean="0"/>
          </a:p>
          <a:p>
            <a:r>
              <a:rPr lang="en-US" sz="3600" dirty="0" smtClean="0"/>
              <a:t>UCCS offers multiple Dissertation/Thesis Support groups for graduate students</a:t>
            </a:r>
          </a:p>
          <a:p>
            <a:pPr lvl="1"/>
            <a:r>
              <a:rPr lang="en-US" sz="3100" dirty="0" smtClean="0"/>
              <a:t>Get support and set goals!</a:t>
            </a:r>
          </a:p>
          <a:p>
            <a:pPr>
              <a:buNone/>
            </a:pPr>
            <a:endParaRPr lang="en-US" dirty="0" smtClean="0"/>
          </a:p>
          <a:p>
            <a:r>
              <a:rPr lang="en-US" sz="3700" dirty="0" smtClean="0"/>
              <a:t>Other groups that we generally offer include:</a:t>
            </a:r>
          </a:p>
          <a:p>
            <a:pPr lvl="1"/>
            <a:r>
              <a:rPr lang="en-US" sz="2900" dirty="0" smtClean="0"/>
              <a:t>Understanding Self and Others</a:t>
            </a:r>
          </a:p>
          <a:p>
            <a:pPr lvl="1"/>
            <a:r>
              <a:rPr lang="en-US" sz="2900" dirty="0" smtClean="0"/>
              <a:t>Women’s Personal Issues Group</a:t>
            </a:r>
          </a:p>
          <a:p>
            <a:pPr lvl="1"/>
            <a:r>
              <a:rPr lang="en-US" sz="2900" dirty="0" smtClean="0"/>
              <a:t>Graduate Women’s Group</a:t>
            </a:r>
          </a:p>
          <a:p>
            <a:pPr lvl="1"/>
            <a:r>
              <a:rPr lang="en-US" sz="2900" dirty="0" smtClean="0"/>
              <a:t>Grief Support Group</a:t>
            </a:r>
          </a:p>
          <a:p>
            <a:pPr lvl="1"/>
            <a:r>
              <a:rPr lang="en-US" sz="2900" dirty="0" smtClean="0"/>
              <a:t>Assertive Communication Workshop (6 weeks only)</a:t>
            </a:r>
          </a:p>
          <a:p>
            <a:pPr lvl="1"/>
            <a:endParaRPr lang="en-US" dirty="0" smtClean="0"/>
          </a:p>
          <a:p>
            <a:r>
              <a:rPr lang="en-US" sz="3700" dirty="0" smtClean="0"/>
              <a:t>Please contact UCCS for more information about group.</a:t>
            </a:r>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UCCS Services: Walk-in Crisis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Students who are experiencing severe distress and would like to be seen by a counselor immediately could take advantage of UCCS walk-in crisis counseling.</a:t>
            </a:r>
          </a:p>
          <a:p>
            <a:pPr>
              <a:buNone/>
            </a:pPr>
            <a:endParaRPr lang="en-US" dirty="0" smtClean="0"/>
          </a:p>
          <a:p>
            <a:r>
              <a:rPr lang="en-US" dirty="0" smtClean="0"/>
              <a:t>Urgent crisis counseling services are offered from </a:t>
            </a:r>
            <a:r>
              <a:rPr lang="en-US" i="1" dirty="0" smtClean="0"/>
              <a:t>8:00 a.m. to 4:00 p.m</a:t>
            </a:r>
            <a:r>
              <a:rPr lang="en-US" dirty="0" smtClean="0"/>
              <a:t>. at the </a:t>
            </a:r>
            <a:r>
              <a:rPr lang="en-US" i="1" dirty="0" smtClean="0"/>
              <a:t>Minneapolis East Bank </a:t>
            </a:r>
            <a:r>
              <a:rPr lang="en-US" dirty="0" smtClean="0"/>
              <a:t>location at 340 Appleby Hall.</a:t>
            </a:r>
          </a:p>
          <a:p>
            <a:endParaRPr lang="en-US" dirty="0" smtClean="0"/>
          </a:p>
          <a:p>
            <a:r>
              <a:rPr lang="en-US" dirty="0" smtClean="0"/>
              <a:t>A student who is having a crisis and feeling unable to cope can call UCCS or come in to speak to a receptionist about seeing a counselor. </a:t>
            </a:r>
          </a:p>
          <a:p>
            <a:endParaRPr lang="en-US" dirty="0" smtClean="0"/>
          </a:p>
          <a:p>
            <a:r>
              <a:rPr lang="en-US" dirty="0" smtClean="0"/>
              <a:t>These services are not the same as those available in an emergency room and should not be substituted for a situation requiring immediate intervention. </a:t>
            </a:r>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find us!</a:t>
            </a:r>
            <a:endParaRPr lang="en-US" dirty="0"/>
          </a:p>
        </p:txBody>
      </p:sp>
      <p:sp>
        <p:nvSpPr>
          <p:cNvPr id="3" name="Content Placeholder 2"/>
          <p:cNvSpPr>
            <a:spLocks noGrp="1"/>
          </p:cNvSpPr>
          <p:nvPr>
            <p:ph sz="quarter" idx="1"/>
          </p:nvPr>
        </p:nvSpPr>
        <p:spPr/>
        <p:txBody>
          <a:bodyPr/>
          <a:lstStyle/>
          <a:p>
            <a:pPr algn="ctr">
              <a:buNone/>
            </a:pPr>
            <a:r>
              <a:rPr lang="en-US" dirty="0" smtClean="0"/>
              <a:t>University Counseling and Consulting Service</a:t>
            </a:r>
          </a:p>
          <a:p>
            <a:pPr algn="ctr">
              <a:buNone/>
            </a:pPr>
            <a:r>
              <a:rPr lang="en-US" dirty="0" smtClean="0"/>
              <a:t>340 APPLEBY HALL – Minneapolis</a:t>
            </a:r>
          </a:p>
          <a:p>
            <a:pPr algn="ctr">
              <a:buNone/>
            </a:pPr>
            <a:r>
              <a:rPr lang="en-US" dirty="0" smtClean="0"/>
              <a:t>199 COFFEY HALL – St. Paul</a:t>
            </a:r>
          </a:p>
          <a:p>
            <a:pPr algn="ctr">
              <a:buNone/>
            </a:pPr>
            <a:r>
              <a:rPr lang="en-US" dirty="0" smtClean="0"/>
              <a:t>Phone: (612) 624-3323</a:t>
            </a:r>
          </a:p>
          <a:p>
            <a:pPr algn="ctr">
              <a:buNone/>
            </a:pPr>
            <a:r>
              <a:rPr lang="en-US" dirty="0" smtClean="0"/>
              <a:t>For more information about our services:</a:t>
            </a:r>
          </a:p>
          <a:p>
            <a:pPr algn="ctr">
              <a:buNone/>
            </a:pPr>
            <a:r>
              <a:rPr lang="en-US" dirty="0" smtClean="0">
                <a:hlinkClick r:id="rId3"/>
              </a:rPr>
              <a:t>www.uccs.umn.edu</a:t>
            </a:r>
            <a:endParaRPr lang="en-US" dirty="0" smtClean="0"/>
          </a:p>
          <a:p>
            <a:pPr algn="ctr">
              <a:buNone/>
            </a:pPr>
            <a:r>
              <a:rPr lang="en-US" dirty="0" smtClean="0"/>
              <a:t>For information about other mental health resources:</a:t>
            </a:r>
          </a:p>
          <a:p>
            <a:pPr algn="ctr">
              <a:buNone/>
            </a:pPr>
            <a:r>
              <a:rPr lang="en-US" dirty="0" smtClean="0">
                <a:hlinkClick r:id="rId4"/>
              </a:rPr>
              <a:t>www.mentalhealth.umn.edu</a:t>
            </a:r>
            <a:endParaRPr lang="en-US" dirty="0" smtClean="0"/>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graduate students may struggle with</a:t>
            </a:r>
            <a:endParaRPr lang="en-US" dirty="0"/>
          </a:p>
        </p:txBody>
      </p:sp>
      <p:sp>
        <p:nvSpPr>
          <p:cNvPr id="3" name="Content Placeholder 2"/>
          <p:cNvSpPr>
            <a:spLocks noGrp="1"/>
          </p:cNvSpPr>
          <p:nvPr>
            <p:ph sz="quarter" idx="1"/>
          </p:nvPr>
        </p:nvSpPr>
        <p:spPr>
          <a:xfrm>
            <a:off x="301752" y="1295400"/>
            <a:ext cx="8503920" cy="5105400"/>
          </a:xfrm>
        </p:spPr>
        <p:txBody>
          <a:bodyPr>
            <a:normAutofit fontScale="92500" lnSpcReduction="20000"/>
          </a:bodyPr>
          <a:lstStyle/>
          <a:p>
            <a:r>
              <a:rPr lang="en-US" dirty="0" smtClean="0"/>
              <a:t>Academic demands</a:t>
            </a:r>
          </a:p>
          <a:p>
            <a:pPr lvl="1"/>
            <a:r>
              <a:rPr lang="en-US" dirty="0" smtClean="0"/>
              <a:t>Grad school is hard work. It is usually very demanding and work load is high.</a:t>
            </a:r>
          </a:p>
          <a:p>
            <a:pPr lvl="1"/>
            <a:r>
              <a:rPr lang="en-US" dirty="0" smtClean="0"/>
              <a:t>More time may need to be spent working on scholarly tasks.</a:t>
            </a:r>
          </a:p>
          <a:p>
            <a:pPr lvl="1"/>
            <a:r>
              <a:rPr lang="en-US" dirty="0" smtClean="0"/>
              <a:t>They often have to wear many different hats on the same day, being in different roles, fulfilling different obligations.</a:t>
            </a:r>
          </a:p>
          <a:p>
            <a:r>
              <a:rPr lang="en-US" dirty="0" smtClean="0"/>
              <a:t>Personal demands</a:t>
            </a:r>
          </a:p>
          <a:p>
            <a:pPr lvl="1"/>
            <a:r>
              <a:rPr lang="en-US" dirty="0" smtClean="0"/>
              <a:t>Many graduate students are in serious long-term romantic relationship or have a family.</a:t>
            </a:r>
          </a:p>
          <a:p>
            <a:pPr lvl="1"/>
            <a:r>
              <a:rPr lang="en-US" dirty="0" smtClean="0"/>
              <a:t>Graduate school does not necessarily mean not having a social life – people still expect you to be fun!</a:t>
            </a:r>
          </a:p>
          <a:p>
            <a:r>
              <a:rPr lang="en-US" dirty="0" smtClean="0"/>
              <a:t>Finding an appropriate work-life balance</a:t>
            </a:r>
          </a:p>
          <a:p>
            <a:pPr lvl="1"/>
            <a:r>
              <a:rPr lang="en-US" dirty="0" smtClean="0"/>
              <a:t>How do I fulfill all of my obligations and be able to manage my stress level at the same time?</a:t>
            </a:r>
          </a:p>
          <a:p>
            <a:pPr lvl="1"/>
            <a:r>
              <a:rPr lang="en-US" dirty="0" smtClean="0"/>
              <a:t>How do I prioritize something without neglecting another?</a:t>
            </a:r>
          </a:p>
          <a:p>
            <a:pPr lvl="1"/>
            <a:r>
              <a:rPr lang="en-US" dirty="0" smtClean="0"/>
              <a:t>How can I effectively manage my time given all the responsibilities?</a:t>
            </a:r>
          </a:p>
        </p:txBody>
      </p:sp>
      <p:sp>
        <p:nvSpPr>
          <p:cNvPr id="4" name="Slide Number Placeholder 3"/>
          <p:cNvSpPr>
            <a:spLocks noGrp="1"/>
          </p:cNvSpPr>
          <p:nvPr>
            <p:ph type="sldNum" sz="quarter" idx="12"/>
          </p:nvPr>
        </p:nvSpPr>
        <p:spPr/>
        <p:txBody>
          <a:bodyPr/>
          <a:lstStyle/>
          <a:p>
            <a:fld id="{D395E2AA-93A8-4EDC-BA61-D23597F119A9}"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graduate students may struggle with</a:t>
            </a:r>
            <a:endParaRPr lang="en-US" dirty="0"/>
          </a:p>
        </p:txBody>
      </p:sp>
      <p:sp>
        <p:nvSpPr>
          <p:cNvPr id="3" name="Content Placeholder 2"/>
          <p:cNvSpPr>
            <a:spLocks noGrp="1"/>
          </p:cNvSpPr>
          <p:nvPr>
            <p:ph sz="quarter" idx="1"/>
          </p:nvPr>
        </p:nvSpPr>
        <p:spPr>
          <a:xfrm>
            <a:off x="301752" y="1527048"/>
            <a:ext cx="8503920" cy="4721352"/>
          </a:xfrm>
        </p:spPr>
        <p:txBody>
          <a:bodyPr>
            <a:normAutofit fontScale="85000" lnSpcReduction="10000"/>
          </a:bodyPr>
          <a:lstStyle/>
          <a:p>
            <a:r>
              <a:rPr lang="en-US" dirty="0" smtClean="0"/>
              <a:t>Dissertation/Thesis</a:t>
            </a:r>
          </a:p>
          <a:p>
            <a:pPr lvl="1"/>
            <a:r>
              <a:rPr lang="en-US" dirty="0" smtClean="0"/>
              <a:t>You may feel overwhelmed by the amount of work needed to finish a thesis or dissertation</a:t>
            </a:r>
          </a:p>
          <a:p>
            <a:pPr lvl="1"/>
            <a:r>
              <a:rPr lang="en-US" dirty="0" smtClean="0"/>
              <a:t>You may feel frustrated about being able to meet your dissertation goals</a:t>
            </a:r>
          </a:p>
          <a:p>
            <a:pPr lvl="1"/>
            <a:r>
              <a:rPr lang="en-US" dirty="0" smtClean="0"/>
              <a:t>You may be struggling with having the motivation to work on your thesis/dissertation</a:t>
            </a:r>
          </a:p>
          <a:p>
            <a:r>
              <a:rPr lang="en-US" dirty="0" smtClean="0"/>
              <a:t>Stress related to finances</a:t>
            </a:r>
          </a:p>
          <a:p>
            <a:pPr lvl="1"/>
            <a:r>
              <a:rPr lang="en-US" dirty="0" smtClean="0"/>
              <a:t>Many graduate students rely on student loans or assistantships</a:t>
            </a:r>
          </a:p>
          <a:p>
            <a:pPr lvl="1"/>
            <a:r>
              <a:rPr lang="en-US" dirty="0" smtClean="0"/>
              <a:t>At times, living under a strict budget is necessary and can be stressful… especially if you also have dependent(s).</a:t>
            </a:r>
          </a:p>
          <a:p>
            <a:r>
              <a:rPr lang="en-US" dirty="0" smtClean="0"/>
              <a:t>Boundary setting</a:t>
            </a:r>
          </a:p>
          <a:p>
            <a:pPr lvl="1"/>
            <a:r>
              <a:rPr lang="en-US" dirty="0" smtClean="0"/>
              <a:t>As you work very closely with your academic program and/or advisors, you may need to practice being more assertive</a:t>
            </a:r>
          </a:p>
          <a:p>
            <a:pPr lvl="1"/>
            <a:r>
              <a:rPr lang="en-US" dirty="0" smtClean="0"/>
              <a:t>Being able to take some time for yourself and being able to say “no” to people when you feel overwhelmed may be a challenge</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graduate students may struggle with</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85000" lnSpcReduction="20000"/>
          </a:bodyPr>
          <a:lstStyle/>
          <a:p>
            <a:r>
              <a:rPr lang="en-US" dirty="0" smtClean="0"/>
              <a:t>Choosing the appropriate ways to cope</a:t>
            </a:r>
          </a:p>
          <a:p>
            <a:pPr lvl="1"/>
            <a:r>
              <a:rPr lang="en-US" dirty="0" smtClean="0"/>
              <a:t>As a graduate student you are expected to be “mature” and therefore “deal” with your problems well</a:t>
            </a:r>
          </a:p>
          <a:p>
            <a:pPr lvl="1"/>
            <a:r>
              <a:rPr lang="en-US" dirty="0" smtClean="0"/>
              <a:t>There may be pressure to act as if everything is fine even when you do not necessarily feel that way</a:t>
            </a:r>
          </a:p>
          <a:p>
            <a:pPr lvl="1"/>
            <a:r>
              <a:rPr lang="en-US" dirty="0" smtClean="0"/>
              <a:t>Some graduate students may deal with personal, career, and academic pressures by using less effective means (e.g., drinking, not sharing struggles with others, isolating themselves)</a:t>
            </a:r>
          </a:p>
          <a:p>
            <a:r>
              <a:rPr lang="en-US" dirty="0" smtClean="0"/>
              <a:t>Career-related stress</a:t>
            </a:r>
          </a:p>
          <a:p>
            <a:pPr lvl="1"/>
            <a:r>
              <a:rPr lang="en-US" dirty="0" smtClean="0"/>
              <a:t>Now that you have spent so many years doing academic work and spending so much on your tuition, there is pressure to get a job right after you graduate</a:t>
            </a:r>
          </a:p>
          <a:p>
            <a:pPr lvl="1"/>
            <a:r>
              <a:rPr lang="en-US" dirty="0" smtClean="0"/>
              <a:t>There is also perceived pressure to succeed and to love what you do, which can be extremely stressful</a:t>
            </a:r>
          </a:p>
          <a:p>
            <a:pPr lvl="1"/>
            <a:r>
              <a:rPr lang="en-US" dirty="0" smtClean="0"/>
              <a:t>Or… you might have begun graduate school thinking you were going to enjoy what you do and finding that might not be the case.</a:t>
            </a:r>
          </a:p>
          <a:p>
            <a:pPr lvl="1"/>
            <a:r>
              <a:rPr lang="en-US" dirty="0" smtClean="0"/>
              <a:t>UCCS can help!</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counseling…</a:t>
            </a:r>
            <a:endParaRPr lang="en-US" dirty="0"/>
          </a:p>
        </p:txBody>
      </p:sp>
      <p:sp>
        <p:nvSpPr>
          <p:cNvPr id="3" name="Content Placeholder 2"/>
          <p:cNvSpPr>
            <a:spLocks noGrp="1"/>
          </p:cNvSpPr>
          <p:nvPr>
            <p:ph sz="quarter" idx="1"/>
          </p:nvPr>
        </p:nvSpPr>
        <p:spPr>
          <a:xfrm>
            <a:off x="228600" y="1527048"/>
            <a:ext cx="8686800" cy="5102352"/>
          </a:xfrm>
        </p:spPr>
        <p:txBody>
          <a:bodyPr>
            <a:normAutofit fontScale="62500" lnSpcReduction="20000"/>
          </a:bodyPr>
          <a:lstStyle/>
          <a:p>
            <a:r>
              <a:rPr lang="en-US" sz="2900" dirty="0" smtClean="0"/>
              <a:t>Is it true that only people who are experiencing severe distress go to counseling?</a:t>
            </a:r>
          </a:p>
          <a:p>
            <a:pPr lvl="1"/>
            <a:r>
              <a:rPr lang="en-US" sz="2900" b="1" dirty="0" smtClean="0"/>
              <a:t>No. </a:t>
            </a:r>
            <a:r>
              <a:rPr lang="en-US" sz="2900" dirty="0" smtClean="0"/>
              <a:t>While we do work with students who struggle with severe emotional distress, many of the students with whom we work are actually students who are struggling with day-to-day difficulties.</a:t>
            </a:r>
          </a:p>
          <a:p>
            <a:pPr lvl="1"/>
            <a:r>
              <a:rPr lang="en-US" sz="2900" dirty="0" smtClean="0"/>
              <a:t> These are students with personal, academic, or career issues who are in need of support. </a:t>
            </a:r>
          </a:p>
          <a:p>
            <a:pPr lvl="1"/>
            <a:r>
              <a:rPr lang="en-US" sz="2900" dirty="0" smtClean="0"/>
              <a:t>We have worked with many graduate students who are in need of certain skills to help them go through graduate school without feeling too overwhelmed (e.g., time management, stress reduction, dissertation support) </a:t>
            </a:r>
          </a:p>
          <a:p>
            <a:pPr lvl="1"/>
            <a:endParaRPr lang="en-US" sz="2900" dirty="0" smtClean="0"/>
          </a:p>
          <a:p>
            <a:r>
              <a:rPr lang="en-US" sz="2900" dirty="0" smtClean="0"/>
              <a:t>Will people find out about what my counselor and I talk about?</a:t>
            </a:r>
          </a:p>
          <a:p>
            <a:pPr lvl="1"/>
            <a:r>
              <a:rPr lang="en-US" sz="2900" b="1" dirty="0" smtClean="0"/>
              <a:t>No.</a:t>
            </a:r>
            <a:r>
              <a:rPr lang="en-US" sz="2900" dirty="0" smtClean="0"/>
              <a:t> All of the counseling sessions are confidential.  Information stays between you and your counselor.</a:t>
            </a:r>
          </a:p>
          <a:p>
            <a:pPr lvl="1"/>
            <a:r>
              <a:rPr lang="en-US" sz="2900" i="1" dirty="0" smtClean="0"/>
              <a:t>Nobody</a:t>
            </a:r>
            <a:r>
              <a:rPr lang="en-US" sz="2900" dirty="0" smtClean="0"/>
              <a:t> will have access to any information about you without your consent. </a:t>
            </a:r>
          </a:p>
          <a:p>
            <a:pPr lvl="1">
              <a:buNone/>
            </a:pPr>
            <a:endParaRPr lang="en-US" sz="2900" dirty="0" smtClean="0"/>
          </a:p>
          <a:p>
            <a:r>
              <a:rPr lang="en-US" sz="2900" dirty="0" smtClean="0"/>
              <a:t>Will my family members be notified if I decide to go to counseling?</a:t>
            </a:r>
          </a:p>
          <a:p>
            <a:pPr lvl="1"/>
            <a:r>
              <a:rPr lang="en-US" sz="2900" b="1" dirty="0" smtClean="0"/>
              <a:t>No.  </a:t>
            </a:r>
            <a:r>
              <a:rPr lang="en-US" sz="2900" dirty="0" smtClean="0"/>
              <a:t>In fact, it is against the law to notify them without your consent. </a:t>
            </a:r>
          </a:p>
          <a:p>
            <a:pPr lvl="1"/>
            <a:r>
              <a:rPr lang="en-US" sz="2900" dirty="0" smtClean="0"/>
              <a:t>Your counseling record is </a:t>
            </a:r>
            <a:r>
              <a:rPr lang="en-US" sz="2900" b="1" i="1" dirty="0" smtClean="0"/>
              <a:t>not</a:t>
            </a:r>
            <a:r>
              <a:rPr lang="en-US" sz="2900" i="1" dirty="0" smtClean="0"/>
              <a:t> </a:t>
            </a:r>
            <a:r>
              <a:rPr lang="en-US" sz="2900" dirty="0" smtClean="0"/>
              <a:t>part of your academic record. </a:t>
            </a:r>
          </a:p>
          <a:p>
            <a:pPr lvl="2"/>
            <a:r>
              <a:rPr lang="en-US" sz="2100" i="1" dirty="0" smtClean="0"/>
              <a:t>Nobody</a:t>
            </a:r>
            <a:r>
              <a:rPr lang="en-US" sz="2100" dirty="0" smtClean="0"/>
              <a:t> will find out that you are in counseling unless you choose to let them know. </a:t>
            </a:r>
            <a:endParaRPr lang="en-US" sz="2100" b="1" dirty="0" smtClean="0"/>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counseling…, cont.</a:t>
            </a:r>
            <a:endParaRPr lang="en-US" dirty="0"/>
          </a:p>
        </p:txBody>
      </p:sp>
      <p:sp>
        <p:nvSpPr>
          <p:cNvPr id="3" name="Content Placeholder 2"/>
          <p:cNvSpPr>
            <a:spLocks noGrp="1"/>
          </p:cNvSpPr>
          <p:nvPr>
            <p:ph sz="quarter" idx="1"/>
          </p:nvPr>
        </p:nvSpPr>
        <p:spPr/>
        <p:txBody>
          <a:bodyPr>
            <a:normAutofit fontScale="62500" lnSpcReduction="20000"/>
          </a:bodyPr>
          <a:lstStyle/>
          <a:p>
            <a:r>
              <a:rPr lang="en-US" sz="2900" dirty="0" smtClean="0"/>
              <a:t>Is it true that counseling is always long-term?</a:t>
            </a:r>
          </a:p>
          <a:p>
            <a:pPr lvl="1"/>
            <a:r>
              <a:rPr lang="en-US" sz="2900" b="1" dirty="0" smtClean="0"/>
              <a:t>No</a:t>
            </a:r>
            <a:r>
              <a:rPr lang="en-US" sz="2900" dirty="0" smtClean="0"/>
              <a:t>.  Throughout the time that you and your counselor work together the two of you will continue to assess your needs. </a:t>
            </a:r>
          </a:p>
          <a:p>
            <a:pPr lvl="1"/>
            <a:r>
              <a:rPr lang="en-US" sz="2900" dirty="0" smtClean="0"/>
              <a:t>Together you will determine whether you have met your counseling goals and therefore are ready to discontinue.</a:t>
            </a:r>
          </a:p>
          <a:p>
            <a:pPr lvl="1">
              <a:buNone/>
            </a:pPr>
            <a:endParaRPr lang="en-US" sz="2900" dirty="0" smtClean="0"/>
          </a:p>
          <a:p>
            <a:r>
              <a:rPr lang="en-US" sz="2900" dirty="0" smtClean="0"/>
              <a:t>Will my counselor be solving my problems and telling me what to do?</a:t>
            </a:r>
          </a:p>
          <a:p>
            <a:pPr lvl="1"/>
            <a:r>
              <a:rPr lang="en-US" sz="2900" b="1" dirty="0" smtClean="0"/>
              <a:t>No. </a:t>
            </a:r>
            <a:r>
              <a:rPr lang="en-US" sz="2900" dirty="0" smtClean="0"/>
              <a:t>We believe that you are the expert when it comes to yourself. </a:t>
            </a:r>
          </a:p>
          <a:p>
            <a:pPr lvl="1"/>
            <a:r>
              <a:rPr lang="en-US" sz="2900" dirty="0" smtClean="0"/>
              <a:t>We help you explore your thoughts, feelings, and possible solutions to what may be bothering you.  </a:t>
            </a:r>
          </a:p>
          <a:p>
            <a:pPr lvl="1"/>
            <a:r>
              <a:rPr lang="en-US" sz="2900" dirty="0" smtClean="0"/>
              <a:t>Once you set a goal for yourself, we will try our best to help you get there!</a:t>
            </a:r>
          </a:p>
          <a:p>
            <a:pPr lvl="1">
              <a:buNone/>
            </a:pPr>
            <a:endParaRPr lang="en-US" sz="2900" dirty="0" smtClean="0"/>
          </a:p>
          <a:p>
            <a:r>
              <a:rPr lang="en-US" sz="2900" dirty="0" smtClean="0"/>
              <a:t>I’ve tried it in the past. It didn’t work back then. </a:t>
            </a:r>
          </a:p>
          <a:p>
            <a:pPr lvl="1"/>
            <a:r>
              <a:rPr lang="en-US" sz="2900" i="1" dirty="0" smtClean="0"/>
              <a:t>Every counselor has a different style </a:t>
            </a:r>
            <a:r>
              <a:rPr lang="en-US" sz="2900" dirty="0" smtClean="0"/>
              <a:t>and </a:t>
            </a:r>
            <a:r>
              <a:rPr lang="en-US" sz="2900" i="1" dirty="0" smtClean="0"/>
              <a:t>every problem requires a different kind of process</a:t>
            </a:r>
            <a:r>
              <a:rPr lang="en-US" sz="2900" dirty="0" smtClean="0"/>
              <a:t>. </a:t>
            </a:r>
          </a:p>
          <a:p>
            <a:pPr lvl="1"/>
            <a:r>
              <a:rPr lang="en-US" sz="2900" dirty="0" smtClean="0"/>
              <a:t>Don’t hesitate to try again because you may experience your work with a new counselor completely differently than how you did in the past!</a:t>
            </a:r>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UCCS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sz="1800" dirty="0" smtClean="0"/>
              <a:t>Who are the UCCS staff members?</a:t>
            </a:r>
          </a:p>
          <a:p>
            <a:pPr lvl="1"/>
            <a:r>
              <a:rPr lang="en-US" sz="1800" dirty="0" smtClean="0"/>
              <a:t>UCCS staff is composed of professionals with backgrounds in </a:t>
            </a:r>
            <a:r>
              <a:rPr lang="en-US" sz="1800" i="1" dirty="0" smtClean="0"/>
              <a:t>Counseling or Clinical Psychology</a:t>
            </a:r>
            <a:r>
              <a:rPr lang="en-US" sz="1800" dirty="0" smtClean="0"/>
              <a:t>. </a:t>
            </a:r>
          </a:p>
          <a:p>
            <a:pPr lvl="1"/>
            <a:r>
              <a:rPr lang="en-US" sz="1800" dirty="0" smtClean="0"/>
              <a:t>All UCCS counselors are experienced in working with graduate students and familiar with what they commonly struggle with </a:t>
            </a:r>
          </a:p>
          <a:p>
            <a:pPr lvl="1"/>
            <a:endParaRPr lang="en-US" sz="1800" dirty="0" smtClean="0"/>
          </a:p>
          <a:p>
            <a:r>
              <a:rPr lang="en-US" sz="1800" dirty="0" smtClean="0"/>
              <a:t>How much does it cost to see a counselor?</a:t>
            </a:r>
          </a:p>
          <a:p>
            <a:pPr lvl="1"/>
            <a:r>
              <a:rPr lang="en-US" sz="1800" dirty="0" smtClean="0"/>
              <a:t>University students who are enrolled can see a UCCS counselor for </a:t>
            </a:r>
            <a:r>
              <a:rPr lang="en-US" sz="1800" i="1" dirty="0" smtClean="0"/>
              <a:t>individual </a:t>
            </a:r>
            <a:r>
              <a:rPr lang="en-US" sz="1800" dirty="0" smtClean="0"/>
              <a:t>counseling at </a:t>
            </a:r>
            <a:r>
              <a:rPr lang="en-US" sz="1800" b="1" i="1" dirty="0" smtClean="0"/>
              <a:t>no cost</a:t>
            </a:r>
            <a:r>
              <a:rPr lang="en-US" sz="1800" dirty="0" smtClean="0"/>
              <a:t>. </a:t>
            </a:r>
          </a:p>
          <a:p>
            <a:pPr lvl="1"/>
            <a:r>
              <a:rPr lang="en-US" sz="1800" dirty="0" smtClean="0"/>
              <a:t>Students can also participate in </a:t>
            </a:r>
            <a:r>
              <a:rPr lang="en-US" sz="1800" i="1" dirty="0" smtClean="0"/>
              <a:t>group</a:t>
            </a:r>
            <a:r>
              <a:rPr lang="en-US" sz="1800" dirty="0" smtClean="0"/>
              <a:t> counseling sessions at </a:t>
            </a:r>
            <a:r>
              <a:rPr lang="en-US" sz="1800" b="1" i="1" dirty="0" smtClean="0"/>
              <a:t>no cost</a:t>
            </a:r>
            <a:r>
              <a:rPr lang="en-US" sz="1800" dirty="0" smtClean="0"/>
              <a:t>. </a:t>
            </a:r>
          </a:p>
          <a:p>
            <a:pPr lvl="1"/>
            <a:endParaRPr lang="en-US" sz="1800" dirty="0" smtClean="0"/>
          </a:p>
          <a:p>
            <a:r>
              <a:rPr lang="en-US" sz="1800" dirty="0" smtClean="0"/>
              <a:t>How long is a counseling session?</a:t>
            </a:r>
          </a:p>
          <a:p>
            <a:pPr lvl="1"/>
            <a:r>
              <a:rPr lang="en-US" sz="1800" dirty="0" smtClean="0"/>
              <a:t>Each counseling session usually lasts for </a:t>
            </a:r>
            <a:r>
              <a:rPr lang="en-US" sz="1800" b="1" i="1" dirty="0" smtClean="0"/>
              <a:t>50 minutes</a:t>
            </a:r>
            <a:r>
              <a:rPr lang="en-US" sz="1800" dirty="0" smtClean="0"/>
              <a:t>. So plan on setting aside one hour or so when you come in for a counseling session.</a:t>
            </a:r>
          </a:p>
          <a:p>
            <a:pPr lvl="1"/>
            <a:endParaRPr lang="en-US" sz="1800" dirty="0" smtClean="0"/>
          </a:p>
          <a:p>
            <a:r>
              <a:rPr lang="en-US" sz="1800" dirty="0" smtClean="0"/>
              <a:t>How do I schedule an appointment?</a:t>
            </a:r>
          </a:p>
          <a:p>
            <a:pPr lvl="1"/>
            <a:r>
              <a:rPr lang="en-US" sz="1800" dirty="0" smtClean="0"/>
              <a:t>You can schedule a counseling appointment by </a:t>
            </a:r>
            <a:r>
              <a:rPr lang="en-US" sz="1800" b="1" i="1" dirty="0" smtClean="0"/>
              <a:t>calling the UCCS front desk at (612) 624-3323 </a:t>
            </a:r>
            <a:r>
              <a:rPr lang="en-US" sz="1800" dirty="0" smtClean="0"/>
              <a:t>or </a:t>
            </a:r>
            <a:r>
              <a:rPr lang="en-US" sz="1800" b="1" i="1" dirty="0" smtClean="0"/>
              <a:t>visit</a:t>
            </a:r>
            <a:r>
              <a:rPr lang="en-US" sz="1800" dirty="0" smtClean="0"/>
              <a:t> </a:t>
            </a:r>
            <a:r>
              <a:rPr lang="en-US" sz="1800" b="1" i="1" dirty="0" smtClean="0"/>
              <a:t>room 340 in Appleby Hall</a:t>
            </a:r>
            <a:r>
              <a:rPr lang="en-US" sz="1800" dirty="0" smtClean="0"/>
              <a:t>.</a:t>
            </a:r>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UCCS Services: Personal Sessions</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70000" lnSpcReduction="20000"/>
          </a:bodyPr>
          <a:lstStyle/>
          <a:p>
            <a:r>
              <a:rPr lang="en-US" dirty="0" smtClean="0"/>
              <a:t>UCCS counselors  work with you </a:t>
            </a:r>
            <a:r>
              <a:rPr lang="en-US" b="1" i="1" dirty="0" smtClean="0"/>
              <a:t>one-on-one</a:t>
            </a:r>
            <a:r>
              <a:rPr lang="en-US" dirty="0" smtClean="0"/>
              <a:t> to address some personal issues that you may be experiencing. This includes, but </a:t>
            </a:r>
            <a:r>
              <a:rPr lang="en-US" i="1" dirty="0" smtClean="0"/>
              <a:t>is not </a:t>
            </a:r>
            <a:r>
              <a:rPr lang="en-US" dirty="0" smtClean="0"/>
              <a:t>limited to, the following:</a:t>
            </a:r>
          </a:p>
          <a:p>
            <a:pPr>
              <a:buNone/>
            </a:pPr>
            <a:endParaRPr lang="en-US" dirty="0" smtClean="0"/>
          </a:p>
          <a:p>
            <a:pPr lvl="1"/>
            <a:r>
              <a:rPr lang="en-US" dirty="0" smtClean="0"/>
              <a:t>Stress due to academic demands</a:t>
            </a:r>
          </a:p>
          <a:p>
            <a:pPr lvl="2"/>
            <a:r>
              <a:rPr lang="en-US" dirty="0" smtClean="0"/>
              <a:t>Dissertation-related stress, high work-load, time management</a:t>
            </a:r>
          </a:p>
          <a:p>
            <a:pPr lvl="1"/>
            <a:r>
              <a:rPr lang="en-US" dirty="0" smtClean="0"/>
              <a:t>Managing boundaries and assertiveness</a:t>
            </a:r>
          </a:p>
          <a:p>
            <a:pPr lvl="1"/>
            <a:r>
              <a:rPr lang="en-US" dirty="0" smtClean="0"/>
              <a:t>Managing multiple roles (e.g., spouse, parent, student, researcher, instructor)</a:t>
            </a:r>
          </a:p>
          <a:p>
            <a:pPr lvl="1"/>
            <a:r>
              <a:rPr lang="en-US" dirty="0" smtClean="0"/>
              <a:t>Relationship issues</a:t>
            </a:r>
          </a:p>
          <a:p>
            <a:pPr lvl="2"/>
            <a:r>
              <a:rPr lang="en-US" dirty="0" smtClean="0"/>
              <a:t>Romantic relationships, conflicts with friends or family members</a:t>
            </a:r>
          </a:p>
          <a:p>
            <a:pPr lvl="1"/>
            <a:r>
              <a:rPr lang="en-US" dirty="0" smtClean="0"/>
              <a:t>Feelings of sadness or anxiety</a:t>
            </a:r>
          </a:p>
          <a:p>
            <a:pPr lvl="1"/>
            <a:r>
              <a:rPr lang="en-US" dirty="0" smtClean="0"/>
              <a:t>Eating concerns</a:t>
            </a:r>
          </a:p>
          <a:p>
            <a:pPr lvl="1"/>
            <a:r>
              <a:rPr lang="en-US" dirty="0" smtClean="0"/>
              <a:t>Social isolation and loneliness</a:t>
            </a:r>
          </a:p>
          <a:p>
            <a:pPr lvl="1"/>
            <a:r>
              <a:rPr lang="en-US" dirty="0" smtClean="0"/>
              <a:t>Stress due to finances</a:t>
            </a:r>
          </a:p>
          <a:p>
            <a:pPr lvl="1"/>
            <a:r>
              <a:rPr lang="en-US" dirty="0" smtClean="0"/>
              <a:t>Perfectionism</a:t>
            </a:r>
          </a:p>
          <a:p>
            <a:pPr lvl="1"/>
            <a:endParaRPr lang="en-US" dirty="0" smtClean="0"/>
          </a:p>
          <a:p>
            <a:r>
              <a:rPr lang="en-US" dirty="0" smtClean="0"/>
              <a:t>You don’t need to know what is wrong or feel like you don’t know how to handle things on your own to call us. If you don’t feel like yourself or you think talking to somebody can help, that is good enough reason to get support from a UCCS counselor.</a:t>
            </a:r>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UCCS Services: Career Sessions</a:t>
            </a:r>
            <a:endParaRPr lang="en-US" dirty="0"/>
          </a:p>
        </p:txBody>
      </p:sp>
      <p:sp>
        <p:nvSpPr>
          <p:cNvPr id="3" name="Content Placeholder 2"/>
          <p:cNvSpPr>
            <a:spLocks noGrp="1"/>
          </p:cNvSpPr>
          <p:nvPr>
            <p:ph sz="quarter" idx="1"/>
          </p:nvPr>
        </p:nvSpPr>
        <p:spPr>
          <a:xfrm>
            <a:off x="301752" y="1527048"/>
            <a:ext cx="8503920" cy="4645152"/>
          </a:xfrm>
        </p:spPr>
        <p:txBody>
          <a:bodyPr>
            <a:normAutofit fontScale="85000" lnSpcReduction="20000"/>
          </a:bodyPr>
          <a:lstStyle/>
          <a:p>
            <a:r>
              <a:rPr lang="en-US" dirty="0" smtClean="0"/>
              <a:t>Career counseling is more than just making a decision about what major/type of career to pursue!</a:t>
            </a:r>
          </a:p>
          <a:p>
            <a:endParaRPr lang="en-US" dirty="0" smtClean="0"/>
          </a:p>
          <a:p>
            <a:r>
              <a:rPr lang="en-US" dirty="0" smtClean="0"/>
              <a:t>Although often times graduate students have already developed an idea of the type of career they would like to pursue, career counseling could be helpful in helping you make other decisions that could be relevant to your career choice (e.g., relocation stress, anxiety about starting a new position, career-related satisfaction or dissatisfaction, etc.)</a:t>
            </a:r>
          </a:p>
          <a:p>
            <a:endParaRPr lang="en-US" dirty="0" smtClean="0"/>
          </a:p>
          <a:p>
            <a:r>
              <a:rPr lang="en-US" dirty="0" smtClean="0"/>
              <a:t>The career counselor will:</a:t>
            </a:r>
          </a:p>
          <a:p>
            <a:pPr lvl="2"/>
            <a:r>
              <a:rPr lang="en-US" dirty="0" smtClean="0"/>
              <a:t>get to know you</a:t>
            </a:r>
          </a:p>
          <a:p>
            <a:pPr lvl="2"/>
            <a:r>
              <a:rPr lang="en-US" dirty="0" smtClean="0"/>
              <a:t>find out what is important for you</a:t>
            </a:r>
          </a:p>
          <a:p>
            <a:pPr lvl="2"/>
            <a:r>
              <a:rPr lang="en-US" dirty="0" smtClean="0"/>
              <a:t>talk to you about what you may want to do in the future</a:t>
            </a:r>
          </a:p>
          <a:p>
            <a:pPr lvl="2">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D395E2AA-93A8-4EDC-BA61-D23597F119A9}"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1019</TotalTime>
  <Words>1667</Words>
  <Application>Microsoft Office PowerPoint</Application>
  <PresentationFormat>On-screen Show (4:3)</PresentationFormat>
  <Paragraphs>188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Information for Graduate Students</vt:lpstr>
      <vt:lpstr>What graduate students may struggle with</vt:lpstr>
      <vt:lpstr>What graduate students may struggle with</vt:lpstr>
      <vt:lpstr>What graduate students may struggle with</vt:lpstr>
      <vt:lpstr>About counseling…</vt:lpstr>
      <vt:lpstr>About counseling…, cont.</vt:lpstr>
      <vt:lpstr>About UCCS</vt:lpstr>
      <vt:lpstr>UCCS Services: Personal Sessions</vt:lpstr>
      <vt:lpstr>UCCS Services: Career Sessions</vt:lpstr>
      <vt:lpstr>UCCS Services: Academic Sessions</vt:lpstr>
      <vt:lpstr>UCCS Services: Group Sessions</vt:lpstr>
      <vt:lpstr>UCCS Services: Walk-in Crisis</vt:lpstr>
      <vt:lpstr>Where to find us!</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drahardj</dc:creator>
  <cp:lastModifiedBy>Molly King</cp:lastModifiedBy>
  <cp:revision>83</cp:revision>
  <cp:lastPrinted>2013-08-23T15:07:40Z</cp:lastPrinted>
  <dcterms:created xsi:type="dcterms:W3CDTF">2010-07-14T18:44:23Z</dcterms:created>
  <dcterms:modified xsi:type="dcterms:W3CDTF">2013-08-26T16:30:05Z</dcterms:modified>
</cp:coreProperties>
</file>