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5" r:id="rId11"/>
    <p:sldId id="296" r:id="rId12"/>
    <p:sldId id="277" r:id="rId13"/>
    <p:sldId id="278" r:id="rId14"/>
    <p:sldId id="297" r:id="rId15"/>
    <p:sldId id="298" r:id="rId16"/>
    <p:sldId id="299" r:id="rId17"/>
    <p:sldId id="300" r:id="rId18"/>
    <p:sldId id="301" r:id="rId19"/>
    <p:sldId id="302" r:id="rId20"/>
    <p:sldId id="281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8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49" autoAdjust="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1463"/>
        <p:guide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5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6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1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5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02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1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04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9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6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3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51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AFE7-0FD9-B147-A1FA-1813E56A3F6C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C27A-AE7F-9347-B1EE-F5D16D4C5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1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85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60282" y="1670424"/>
            <a:ext cx="4447126" cy="338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Eligibility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To be eligible to enroll in the plan, you must hold at least 25% assistantship or fellowship (195 hours) in a qualifying job class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500" dirty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You must submit an enrollment form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5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79231" y="1670424"/>
            <a:ext cx="5159113" cy="37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Enrollment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Must enroll by September 16, 2013 or within 14 days of appointment start date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Coverage for late enrollees will start the day the Office of Student Health Benefits receives and verifies enrollment form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Dependent enrollment during open enrollment only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9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91006" y="1824376"/>
            <a:ext cx="4920996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Plan Details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Year-round coverage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HealthPartners network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No age limits for GA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Convenient access on campus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8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6483" y="1824376"/>
            <a:ext cx="523848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Plan Details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No pre-existing condition exclusions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Prescription drug coverage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No deductible in network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$200 deductible out-of-network, 20% co-pay after deductible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Emergency travel assistance via </a:t>
            </a:r>
            <a:r>
              <a:rPr lang="en-US" sz="2000" dirty="0" err="1" smtClean="0">
                <a:cs typeface="Calibri"/>
              </a:rPr>
              <a:t>FrontierMEDEX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0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7715" y="1670424"/>
            <a:ext cx="5159113" cy="36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Dental Benefits at Boynton’s Dental Clinic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GAs receive two cleanings per year and one set of X-rays per year at no cost to them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500" dirty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Dependents of GAs receive discounted services (regardless of their enrollment in the plan)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2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83314" y="1535716"/>
            <a:ext cx="4533718" cy="38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Summer Coverage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Automatic if enrolled spring semester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Coverage cost based on average assistantship during the school year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Premium may be due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If you do not need coverage for summer, please cancel before May 31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6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65821" y="1670424"/>
            <a:ext cx="486084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Continuation of Coverage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After loss of eligibility, you may continue coverage for up to 18 months at your own expense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500" dirty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Please inform the Office of Student Health Benefits when you lose your eligibility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98473" y="1670424"/>
            <a:ext cx="5091763" cy="34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Cost for Graduate Assistant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Total cost </a:t>
            </a:r>
            <a:r>
              <a:rPr lang="en-US" sz="2500" dirty="0" smtClean="0">
                <a:solidFill>
                  <a:srgbClr val="800000"/>
                </a:solidFill>
                <a:cs typeface="Calibri"/>
              </a:rPr>
              <a:t>$358.82 </a:t>
            </a:r>
            <a:r>
              <a:rPr lang="en-US" sz="2500" dirty="0" smtClean="0">
                <a:cs typeface="Calibri"/>
              </a:rPr>
              <a:t>per month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500" dirty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solidFill>
                  <a:srgbClr val="800000"/>
                </a:solidFill>
                <a:cs typeface="Calibri"/>
              </a:rPr>
              <a:t>$103.76 </a:t>
            </a:r>
            <a:r>
              <a:rPr lang="en-US" sz="2500" dirty="0" smtClean="0">
                <a:cs typeface="Calibri"/>
              </a:rPr>
              <a:t>premium billed to your U account each semester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500" dirty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500" dirty="0" smtClean="0">
                <a:cs typeface="Calibri"/>
              </a:rPr>
              <a:t>The University share (of the $358.82 balance) is equal to twice your appointment percentage.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0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65820" y="1670424"/>
            <a:ext cx="5091763" cy="357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Cost for Dependents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The University subsidizes dependents on the Graduate Assistant Health Plan at 65 percent of the lower cost plan.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000" dirty="0" smtClean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The amount subsidized by the University has already been subtracted from the following amounts.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endParaRPr lang="en-US" sz="2000" dirty="0" smtClean="0"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2000" dirty="0" smtClean="0">
                <a:cs typeface="Calibri"/>
              </a:rPr>
              <a:t>Dependent coverage cannot be billed to your U account.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1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69902" y="1477984"/>
            <a:ext cx="5091763" cy="428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Cost for Dependents</a:t>
            </a:r>
            <a:endParaRPr lang="en-US" sz="3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26485C"/>
              </a:solidFill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solidFill>
                  <a:srgbClr val="800000"/>
                </a:solidFill>
                <a:cs typeface="Calibri"/>
              </a:rPr>
              <a:t>Plan 1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 smtClean="0">
                <a:cs typeface="Calibri"/>
              </a:rPr>
              <a:t>Spouse/SSDP		$287.84/month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 smtClean="0">
                <a:cs typeface="Calibri"/>
              </a:rPr>
              <a:t>One Child		$188.35/month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>
                <a:cs typeface="Calibri"/>
              </a:rPr>
              <a:t>2+ </a:t>
            </a:r>
            <a:r>
              <a:rPr lang="en-US" sz="2000" dirty="0" smtClean="0">
                <a:cs typeface="Calibri"/>
              </a:rPr>
              <a:t>Children	   	$338.98/month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 smtClean="0">
                <a:cs typeface="Calibri"/>
              </a:rPr>
              <a:t>Family		</a:t>
            </a:r>
            <a:r>
              <a:rPr lang="en-US" sz="2000" dirty="0">
                <a:cs typeface="Calibri"/>
              </a:rPr>
              <a:t>	</a:t>
            </a:r>
            <a:r>
              <a:rPr lang="en-US" sz="2000" dirty="0" smtClean="0">
                <a:cs typeface="Calibri"/>
              </a:rPr>
              <a:t>$488.13/month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solidFill>
                  <a:srgbClr val="800000"/>
                </a:solidFill>
                <a:cs typeface="Calibri"/>
              </a:rPr>
              <a:t>Plan 2</a:t>
            </a:r>
            <a:endParaRPr lang="en-US" sz="2500" dirty="0">
              <a:solidFill>
                <a:srgbClr val="800000"/>
              </a:solidFill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>
                <a:cs typeface="Calibri"/>
              </a:rPr>
              <a:t>Spouse/SSDP		</a:t>
            </a:r>
            <a:r>
              <a:rPr lang="en-US" sz="2000" dirty="0" smtClean="0">
                <a:cs typeface="Calibri"/>
              </a:rPr>
              <a:t>$199.70/month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>
                <a:cs typeface="Calibri"/>
              </a:rPr>
              <a:t>One Child		</a:t>
            </a:r>
            <a:r>
              <a:rPr lang="en-US" sz="2000" dirty="0" smtClean="0">
                <a:cs typeface="Calibri"/>
              </a:rPr>
              <a:t>$128.47/month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>
                <a:cs typeface="Calibri"/>
              </a:rPr>
              <a:t>2+ Children	   	</a:t>
            </a:r>
            <a:r>
              <a:rPr lang="en-US" sz="2000" dirty="0" smtClean="0">
                <a:cs typeface="Calibri"/>
              </a:rPr>
              <a:t>$229.54/month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dirty="0">
                <a:cs typeface="Calibri"/>
              </a:rPr>
              <a:t>Family			</a:t>
            </a:r>
            <a:r>
              <a:rPr lang="en-US" sz="2000" dirty="0" smtClean="0">
                <a:cs typeface="Calibri"/>
              </a:rPr>
              <a:t>$347.11/month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7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038" y="1824376"/>
            <a:ext cx="6949145" cy="35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Locations and Hours</a:t>
            </a:r>
          </a:p>
          <a:p>
            <a:pPr marL="609600" indent="-609600">
              <a:spcBef>
                <a:spcPct val="20000"/>
              </a:spcBef>
            </a:pPr>
            <a:endParaRPr lang="en-US" sz="3200" dirty="0" smtClean="0">
              <a:latin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East Bank—Main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St. Paul Clinic—Satellite Clinic</a:t>
            </a:r>
          </a:p>
          <a:p>
            <a:pPr marL="609600" indent="-609600">
              <a:spcBef>
                <a:spcPct val="20000"/>
              </a:spcBef>
            </a:pPr>
            <a:endParaRPr lang="en-US" sz="2500" dirty="0" smtClean="0">
              <a:latin typeface="Calibri"/>
              <a:cs typeface="Calibri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500" dirty="0" smtClean="0">
                <a:latin typeface="Calibri"/>
                <a:cs typeface="Calibri"/>
              </a:rPr>
              <a:t>Open Monday through Friday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 smtClean="0">
                <a:latin typeface="Calibri"/>
                <a:cs typeface="Calibri"/>
              </a:rPr>
              <a:t>Open Saturdays Fall and Spring semester</a:t>
            </a:r>
            <a:endParaRPr lang="en-US"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4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23383" y="1824376"/>
            <a:ext cx="46408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cs typeface="Calibri"/>
              </a:rPr>
              <a:t>Plan details are available for download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500" u="sng" dirty="0" smtClean="0">
                <a:solidFill>
                  <a:srgbClr val="800000"/>
                </a:solidFill>
                <a:cs typeface="Calibri"/>
              </a:rPr>
              <a:t>www.shb.umn.edu</a:t>
            </a:r>
            <a:endParaRPr lang="en-US" sz="2500" u="sng" dirty="0">
              <a:solidFill>
                <a:srgbClr val="800000"/>
              </a:solidFill>
              <a:cs typeface="Calibri"/>
            </a:endParaRPr>
          </a:p>
          <a:p>
            <a:pPr>
              <a:lnSpc>
                <a:spcPct val="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 smtClean="0"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8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038" y="2459428"/>
            <a:ext cx="7281693" cy="20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From the staff at Boynton Health Service and the Office of Student Health Benefits, thank you for choosing the University of Minnesota!</a:t>
            </a:r>
            <a:endParaRPr lang="en-US" sz="3500" dirty="0">
              <a:solidFill>
                <a:srgbClr val="26485C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038" y="1805132"/>
            <a:ext cx="5059135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Dental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Eye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Gopher Quick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Massage Therapy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Mental Health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Nutrition Services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Pharmacy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 smtClean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580" y="4339561"/>
            <a:ext cx="4072272" cy="1070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dirty="0" smtClean="0">
                <a:solidFill>
                  <a:srgbClr val="26485C"/>
                </a:solidFill>
              </a:rPr>
              <a:t>Flu Clinics 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solidFill>
                  <a:srgbClr val="26485C"/>
                </a:solidFill>
              </a:rPr>
              <a:t>Held Each Fall</a:t>
            </a:r>
            <a:endParaRPr lang="en-US" sz="3500" dirty="0">
              <a:solidFill>
                <a:srgbClr val="26485C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87580" y="1803580"/>
            <a:ext cx="3000141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>
                <a:cs typeface="Calibri"/>
              </a:rPr>
              <a:t>Physical Therapy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Primary Care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Travel Immunizations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Urgent Care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Women’s Clinic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3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74416" y="1947910"/>
            <a:ext cx="3641727" cy="277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All students have 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access to Boynton 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800000"/>
                </a:solidFill>
                <a:cs typeface="Calibri"/>
              </a:rPr>
              <a:t>no matter </a:t>
            </a:r>
            <a:r>
              <a:rPr lang="en-US" sz="3500" dirty="0" smtClean="0">
                <a:solidFill>
                  <a:srgbClr val="26485C"/>
                </a:solidFill>
                <a:cs typeface="Calibri"/>
              </a:rPr>
              <a:t>what 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health plan 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cs typeface="Calibri"/>
              </a:rPr>
              <a:t>they have.</a:t>
            </a:r>
            <a:endParaRPr lang="en-US" sz="3500" dirty="0" smtClean="0">
              <a:solidFill>
                <a:srgbClr val="26485C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1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038" y="1824376"/>
            <a:ext cx="6949145" cy="29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Students with active health plan coverage that pay the University’s Student Services Fee receive most services at Boynton at no cost or reduced cost.</a:t>
            </a:r>
            <a:r>
              <a:rPr lang="en-US" sz="2500" dirty="0" smtClean="0">
                <a:solidFill>
                  <a:srgbClr val="800000"/>
                </a:solidFill>
                <a:latin typeface="Calibri"/>
                <a:cs typeface="Calibri"/>
              </a:rPr>
              <a:t>*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Students on the Graduate Assistant Health Plan have a </a:t>
            </a:r>
            <a:r>
              <a:rPr lang="en-US" sz="3500" dirty="0" smtClean="0">
                <a:solidFill>
                  <a:srgbClr val="800000"/>
                </a:solidFill>
                <a:latin typeface="Calibri"/>
                <a:cs typeface="Calibri"/>
              </a:rPr>
              <a:t>$10 copay </a:t>
            </a: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for most services at Boynton.</a:t>
            </a:r>
            <a:endParaRPr lang="en-US" sz="3500" dirty="0" smtClean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9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51395" y="1824376"/>
            <a:ext cx="353278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solidFill>
                  <a:srgbClr val="800000"/>
                </a:solidFill>
                <a:latin typeface="Calibri"/>
                <a:cs typeface="Calibri"/>
              </a:rPr>
              <a:t>*</a:t>
            </a:r>
            <a:r>
              <a:rPr lang="en-US" sz="2500" dirty="0" smtClean="0">
                <a:latin typeface="Calibri"/>
                <a:cs typeface="Calibri"/>
              </a:rPr>
              <a:t>After receiving care at Boynton, your health plan will be billed and in most cases any remaining balance will be covered by the Student Services Fee.</a:t>
            </a:r>
            <a:endParaRPr lang="en-US" sz="2500" dirty="0" smtClean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3" name="Picture 4" descr="Stat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429" y="1755511"/>
            <a:ext cx="2660154" cy="333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819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038" y="1824376"/>
            <a:ext cx="69491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The Student Services Fee only applies to visits at Boynton Health Service and is only effective if student has active health plan coverage.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For full explanation, visit</a:t>
            </a: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u="sng" dirty="0" smtClean="0">
                <a:solidFill>
                  <a:srgbClr val="800000"/>
                </a:solidFill>
                <a:latin typeface="Calibri"/>
                <a:cs typeface="Calibri"/>
              </a:rPr>
              <a:t>www.bhs.umn.edu/health-care-coverage.htm</a:t>
            </a:r>
          </a:p>
        </p:txBody>
      </p:sp>
    </p:spTree>
    <p:extLst>
      <p:ext uri="{BB962C8B-B14F-4D97-AF65-F5344CB8AC3E}">
        <p14:creationId xmlns="" xmlns:p14="http://schemas.microsoft.com/office/powerpoint/2010/main" val="1035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038" y="1824376"/>
            <a:ext cx="76954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At Boynton Health Service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u="sng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2500" dirty="0" smtClean="0">
                <a:latin typeface="Calibri"/>
                <a:cs typeface="Calibri"/>
              </a:rPr>
              <a:t>HIPPA Privacy regulations are observed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2500" dirty="0" smtClean="0">
                <a:latin typeface="Calibri"/>
                <a:cs typeface="Calibri"/>
              </a:rPr>
              <a:t>Medical records are confidential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800000"/>
              </a:buClr>
            </a:pPr>
            <a:endParaRPr lang="en-US" sz="2500" dirty="0">
              <a:latin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800000"/>
              </a:buClr>
            </a:pPr>
            <a:r>
              <a:rPr lang="en-US" sz="2500" dirty="0" smtClean="0">
                <a:latin typeface="Calibri"/>
                <a:cs typeface="Calibri"/>
              </a:rPr>
              <a:t>Boynton has been accredited by AAAHC since the 1970s.</a:t>
            </a:r>
          </a:p>
        </p:txBody>
      </p:sp>
    </p:spTree>
    <p:extLst>
      <p:ext uri="{BB962C8B-B14F-4D97-AF65-F5344CB8AC3E}">
        <p14:creationId xmlns="" xmlns:p14="http://schemas.microsoft.com/office/powerpoint/2010/main" val="4980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77080" y="1824376"/>
            <a:ext cx="5089078" cy="146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University-Sponsored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Graduate Assistant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3500" dirty="0" smtClean="0">
                <a:solidFill>
                  <a:srgbClr val="26485C"/>
                </a:solidFill>
                <a:latin typeface="Calibri"/>
                <a:cs typeface="Calibri"/>
              </a:rPr>
              <a:t>Health Plan</a:t>
            </a:r>
          </a:p>
        </p:txBody>
      </p:sp>
    </p:spTree>
    <p:extLst>
      <p:ext uri="{BB962C8B-B14F-4D97-AF65-F5344CB8AC3E}">
        <p14:creationId xmlns="" xmlns:p14="http://schemas.microsoft.com/office/powerpoint/2010/main" val="4483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545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Boynton Health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Bartkus</dc:creator>
  <cp:lastModifiedBy>Brittany Heim</cp:lastModifiedBy>
  <cp:revision>56</cp:revision>
  <dcterms:created xsi:type="dcterms:W3CDTF">2011-05-16T18:31:49Z</dcterms:created>
  <dcterms:modified xsi:type="dcterms:W3CDTF">2013-08-28T16:12:27Z</dcterms:modified>
</cp:coreProperties>
</file>